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5"/>
  </p:notesMasterIdLst>
  <p:handoutMasterIdLst>
    <p:handoutMasterId r:id="rId16"/>
  </p:handoutMasterIdLst>
  <p:sldIdLst>
    <p:sldId id="264" r:id="rId3"/>
    <p:sldId id="316" r:id="rId4"/>
    <p:sldId id="317" r:id="rId5"/>
    <p:sldId id="318" r:id="rId6"/>
    <p:sldId id="319" r:id="rId7"/>
    <p:sldId id="320" r:id="rId8"/>
    <p:sldId id="326" r:id="rId9"/>
    <p:sldId id="321" r:id="rId10"/>
    <p:sldId id="322" r:id="rId11"/>
    <p:sldId id="323" r:id="rId12"/>
    <p:sldId id="324" r:id="rId13"/>
    <p:sldId id="325"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Geneva" pitchFamily="-65" charset="-128"/>
        <a:cs typeface="+mn-cs"/>
      </a:defRPr>
    </a:lvl1pPr>
    <a:lvl2pPr marL="457200" algn="l" rtl="0" fontAlgn="base">
      <a:spcBef>
        <a:spcPct val="0"/>
      </a:spcBef>
      <a:spcAft>
        <a:spcPct val="0"/>
      </a:spcAft>
      <a:defRPr kern="1200">
        <a:solidFill>
          <a:schemeClr val="tx1"/>
        </a:solidFill>
        <a:latin typeface="Arial" charset="0"/>
        <a:ea typeface="Geneva" pitchFamily="-65" charset="-128"/>
        <a:cs typeface="+mn-cs"/>
      </a:defRPr>
    </a:lvl2pPr>
    <a:lvl3pPr marL="914400" algn="l" rtl="0" fontAlgn="base">
      <a:spcBef>
        <a:spcPct val="0"/>
      </a:spcBef>
      <a:spcAft>
        <a:spcPct val="0"/>
      </a:spcAft>
      <a:defRPr kern="1200">
        <a:solidFill>
          <a:schemeClr val="tx1"/>
        </a:solidFill>
        <a:latin typeface="Arial" charset="0"/>
        <a:ea typeface="Geneva" pitchFamily="-65" charset="-128"/>
        <a:cs typeface="+mn-cs"/>
      </a:defRPr>
    </a:lvl3pPr>
    <a:lvl4pPr marL="1371600" algn="l" rtl="0" fontAlgn="base">
      <a:spcBef>
        <a:spcPct val="0"/>
      </a:spcBef>
      <a:spcAft>
        <a:spcPct val="0"/>
      </a:spcAft>
      <a:defRPr kern="1200">
        <a:solidFill>
          <a:schemeClr val="tx1"/>
        </a:solidFill>
        <a:latin typeface="Arial" charset="0"/>
        <a:ea typeface="Geneva" pitchFamily="-65" charset="-128"/>
        <a:cs typeface="+mn-cs"/>
      </a:defRPr>
    </a:lvl4pPr>
    <a:lvl5pPr marL="1828800" algn="l" rtl="0" fontAlgn="base">
      <a:spcBef>
        <a:spcPct val="0"/>
      </a:spcBef>
      <a:spcAft>
        <a:spcPct val="0"/>
      </a:spcAft>
      <a:defRPr kern="1200">
        <a:solidFill>
          <a:schemeClr val="tx1"/>
        </a:solidFill>
        <a:latin typeface="Arial" charset="0"/>
        <a:ea typeface="Geneva" pitchFamily="-65" charset="-128"/>
        <a:cs typeface="+mn-cs"/>
      </a:defRPr>
    </a:lvl5pPr>
    <a:lvl6pPr marL="2286000" algn="l" defTabSz="914400" rtl="0" eaLnBrk="1" latinLnBrk="0" hangingPunct="1">
      <a:defRPr kern="1200">
        <a:solidFill>
          <a:schemeClr val="tx1"/>
        </a:solidFill>
        <a:latin typeface="Arial" charset="0"/>
        <a:ea typeface="Geneva" pitchFamily="-65" charset="-128"/>
        <a:cs typeface="+mn-cs"/>
      </a:defRPr>
    </a:lvl6pPr>
    <a:lvl7pPr marL="2743200" algn="l" defTabSz="914400" rtl="0" eaLnBrk="1" latinLnBrk="0" hangingPunct="1">
      <a:defRPr kern="1200">
        <a:solidFill>
          <a:schemeClr val="tx1"/>
        </a:solidFill>
        <a:latin typeface="Arial" charset="0"/>
        <a:ea typeface="Geneva" pitchFamily="-65" charset="-128"/>
        <a:cs typeface="+mn-cs"/>
      </a:defRPr>
    </a:lvl7pPr>
    <a:lvl8pPr marL="3200400" algn="l" defTabSz="914400" rtl="0" eaLnBrk="1" latinLnBrk="0" hangingPunct="1">
      <a:defRPr kern="1200">
        <a:solidFill>
          <a:schemeClr val="tx1"/>
        </a:solidFill>
        <a:latin typeface="Arial" charset="0"/>
        <a:ea typeface="Geneva" pitchFamily="-65" charset="-128"/>
        <a:cs typeface="+mn-cs"/>
      </a:defRPr>
    </a:lvl8pPr>
    <a:lvl9pPr marL="3657600" algn="l" defTabSz="914400" rtl="0" eaLnBrk="1" latinLnBrk="0" hangingPunct="1">
      <a:defRPr kern="1200">
        <a:solidFill>
          <a:schemeClr val="tx1"/>
        </a:solidFill>
        <a:latin typeface="Arial" charset="0"/>
        <a:ea typeface="Geneva"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3198" autoAdjust="0"/>
  </p:normalViewPr>
  <p:slideViewPr>
    <p:cSldViewPr>
      <p:cViewPr varScale="1">
        <p:scale>
          <a:sx n="79" d="100"/>
          <a:sy n="79" d="100"/>
        </p:scale>
        <p:origin x="-39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6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662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662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662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EF618DE-8DA1-4066-A904-BACB8BE78925}"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890F29D-C8B0-47DE-87F6-46564A77F18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Geneva" pitchFamily="-65"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Geneva" pitchFamily="-65"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Geneva" pitchFamily="-65"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Geneva" pitchFamily="-65"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Geneva"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6741C44-DA28-4AD1-AD19-A263D70685D4}" type="slidenum">
              <a:rPr lang="en-US"/>
              <a:pPr/>
              <a:t>1</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5E799066-4A7B-421C-B95A-CC2051ACCE69}" type="slidenum">
              <a:rPr lang="en-US"/>
              <a:pPr/>
              <a:t>10</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smtClean="0"/>
              <a:t>Shorter</a:t>
            </a:r>
            <a:r>
              <a:rPr lang="en-US" baseline="0" dirty="0" smtClean="0"/>
              <a:t> activity duration -  move from one station to the next </a:t>
            </a:r>
          </a:p>
          <a:p>
            <a:pPr eaLnBrk="1" hangingPunct="1"/>
            <a:r>
              <a:rPr lang="en-US" baseline="0" dirty="0" smtClean="0"/>
              <a:t>Change number of repetitions or stay at the same station</a:t>
            </a:r>
          </a:p>
          <a:p>
            <a:pPr eaLnBrk="1" hangingPunct="1"/>
            <a:r>
              <a:rPr lang="en-US" baseline="0" dirty="0" smtClean="0"/>
              <a:t>Alternative </a:t>
            </a:r>
            <a:r>
              <a:rPr lang="en-US" baseline="0" dirty="0" smtClean="0"/>
              <a:t>activities if activity is not appropriate even with modifications</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AD7496FD-8F0A-4526-9855-B1CC09AD6426}" type="slidenum">
              <a:rPr lang="en-US"/>
              <a:pPr/>
              <a:t>11</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dirty="0" smtClean="0"/>
              <a:t>APE provides curriculum</a:t>
            </a:r>
            <a:r>
              <a:rPr lang="en-US" baseline="0" dirty="0" smtClean="0"/>
              <a:t> ideas, modified </a:t>
            </a:r>
            <a:r>
              <a:rPr lang="en-US" baseline="0" dirty="0" smtClean="0"/>
              <a:t>equipment.  </a:t>
            </a:r>
          </a:p>
          <a:p>
            <a:pPr eaLnBrk="1" hangingPunct="1"/>
            <a:r>
              <a:rPr lang="en-US" baseline="0" dirty="0" smtClean="0"/>
              <a:t>If the student receives physical therapy the assigned PT may attend PE class</a:t>
            </a:r>
          </a:p>
          <a:p>
            <a:pPr eaLnBrk="1" hangingPunct="1"/>
            <a:r>
              <a:rPr lang="en-US" baseline="0" dirty="0" smtClean="0"/>
              <a:t>Ask the student how he or she may modify the activity to best participate.</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7D313E4-46F3-4216-A823-26A3C0A0BA7D}" type="slidenum">
              <a:rPr lang="en-US"/>
              <a:pPr/>
              <a:t>12</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dirty="0" smtClean="0"/>
              <a:t>There</a:t>
            </a:r>
            <a:r>
              <a:rPr lang="en-US" baseline="0" dirty="0" smtClean="0"/>
              <a:t> are 3.5 Adapted PE instructional support staff that cover the district.  Please feel free to contact us via email or phone if you have any questions.  Also, please feel free to share the contact information with your building PE staff.  </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2C8ABD8C-43EE-46DE-8CD2-0152353D96CE}" type="slidenum">
              <a:rPr lang="en-US"/>
              <a:pPr/>
              <a:t>2</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dirty="0" smtClean="0"/>
              <a:t>This</a:t>
            </a:r>
            <a:r>
              <a:rPr lang="en-US" baseline="0" dirty="0" smtClean="0"/>
              <a:t> is the definition of PE  However, APE looks at the whole child:  motor skills, social skills, behavior, academic capability, time on task, need for structure.  For the student to be successful in PE, there may need to be certain structures in place.</a:t>
            </a:r>
          </a:p>
          <a:p>
            <a:pPr eaLnBrk="1" hangingPunct="1"/>
            <a:endParaRPr lang="en-US" baseline="0" dirty="0" smtClean="0"/>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2E927A3-7F04-4189-8374-1BAEB775AEF1}" type="slidenum">
              <a:rPr lang="en-US"/>
              <a:pPr/>
              <a:t>3</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dirty="0" smtClean="0"/>
              <a:t>CMS</a:t>
            </a:r>
            <a:r>
              <a:rPr lang="en-US" baseline="0" dirty="0" smtClean="0"/>
              <a:t> has adopted a non-negotiable policy.  Elementary students participate in PE 1 x per week for 45 minutes.  Middle school per semester. All </a:t>
            </a:r>
            <a:r>
              <a:rPr lang="en-US" baseline="0" dirty="0" err="1" smtClean="0"/>
              <a:t>students</a:t>
            </a:r>
            <a:r>
              <a:rPr lang="en-US" dirty="0" err="1" smtClean="0"/>
              <a:t>IEP</a:t>
            </a:r>
            <a:r>
              <a:rPr lang="en-US" dirty="0" smtClean="0"/>
              <a:t> indicates how student will be participating in PE – accommodations, whether</a:t>
            </a:r>
            <a:r>
              <a:rPr lang="en-US" baseline="0" dirty="0" smtClean="0"/>
              <a:t> another adult is needed in PE, etc.  </a:t>
            </a:r>
          </a:p>
          <a:p>
            <a:pPr eaLnBrk="1" hangingPunct="1"/>
            <a:endParaRPr lang="en-US" baseline="0" dirty="0" smtClean="0"/>
          </a:p>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1CCBEB5-26E6-48A7-8CC7-F5BABF4D6BCA}" type="slidenum">
              <a:rPr lang="en-US"/>
              <a:pPr/>
              <a:t>4</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dirty="0" smtClean="0"/>
              <a:t>Many students require</a:t>
            </a:r>
            <a:r>
              <a:rPr lang="en-US" baseline="0" dirty="0" smtClean="0"/>
              <a:t> the assistant to accompany them to PE.  Students in SAC, AU and SBS classes often participate in a small group PE classes known as a separate setting.  If assistants are needed in class then they are needed in PE.  The staff/student ratio is expected to be maintained in the PE environment as well as in the classroom.  (find the law).</a:t>
            </a:r>
          </a:p>
          <a:p>
            <a:pPr eaLnBrk="1" hangingPunct="1"/>
            <a:endParaRPr lang="en-US" baseline="0" dirty="0" smtClean="0"/>
          </a:p>
          <a:p>
            <a:pPr eaLnBrk="1" hangingPunct="1"/>
            <a:r>
              <a:rPr lang="en-US" baseline="0" dirty="0" smtClean="0"/>
              <a:t>It is important to be appropriately dressed for PE for a variety of reasons.  Safety, role modeling, comfort.</a:t>
            </a:r>
          </a:p>
          <a:p>
            <a:pPr eaLnBrk="1" hangingPunct="1"/>
            <a:endParaRPr lang="en-US" baseline="0" dirty="0" smtClean="0"/>
          </a:p>
          <a:p>
            <a:pPr eaLnBrk="1" hangingPunct="1"/>
            <a:r>
              <a:rPr lang="en-US" baseline="0" dirty="0" smtClean="0"/>
              <a:t>The assistant who attends the PE class is expected to be actively involved.  Often times the assistant is unsure  how to best work with the student(s) in PE which will require collaboration and communication with the PE staff.</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3A8B85C-7ED6-4DE2-8EB2-7E12D652030E}" type="slidenum">
              <a:rPr lang="en-US"/>
              <a:pPr/>
              <a:t>5</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dirty="0" smtClean="0"/>
              <a:t>Provide assistance the student needs to independently participate in an activity – don’t do for them – encourage them to do</a:t>
            </a:r>
            <a:r>
              <a:rPr lang="en-US" baseline="0" dirty="0" smtClean="0"/>
              <a:t> for themselves</a:t>
            </a:r>
          </a:p>
          <a:p>
            <a:pPr eaLnBrk="1" hangingPunct="1"/>
            <a:r>
              <a:rPr lang="en-US" baseline="0" dirty="0" smtClean="0"/>
              <a:t>Seat student up near the teacher so that the student can see and hear all </a:t>
            </a:r>
            <a:r>
              <a:rPr lang="en-US" baseline="0" dirty="0" err="1" smtClean="0"/>
              <a:t>directions,demonstrations</a:t>
            </a:r>
            <a:endParaRPr lang="en-US" baseline="0" dirty="0" smtClean="0"/>
          </a:p>
          <a:p>
            <a:pPr eaLnBrk="1" hangingPunct="1"/>
            <a:r>
              <a:rPr lang="en-US" baseline="0" dirty="0" smtClean="0"/>
              <a:t>Encourage interaction with </a:t>
            </a:r>
            <a:r>
              <a:rPr lang="en-US" baseline="0" dirty="0" smtClean="0"/>
              <a:t>peers.</a:t>
            </a:r>
            <a:endParaRPr lang="en-US" baseline="0" dirty="0" smtClean="0"/>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F6F483A-7D76-43F8-967C-1A05E9DAB8C6}" type="slidenum">
              <a:rPr lang="en-US"/>
              <a:pPr/>
              <a:t>6</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dirty="0" smtClean="0"/>
              <a:t>Picture of high heel and tennis shoe.</a:t>
            </a:r>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2A4BC0F-A961-44F4-A039-DB0824076E5C}" type="slidenum">
              <a:rPr lang="en-US"/>
              <a:pPr/>
              <a:t>7</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04871E1-193D-454D-BF5A-73B3F5DE5C0D}" type="slidenum">
              <a:rPr lang="en-US"/>
              <a:pPr/>
              <a:t>8</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dirty="0" smtClean="0"/>
              <a:t>Does the student have a specific behavior plan</a:t>
            </a:r>
          </a:p>
          <a:p>
            <a:pPr eaLnBrk="1" hangingPunct="1"/>
            <a:r>
              <a:rPr lang="en-US" dirty="0" smtClean="0"/>
              <a:t>The</a:t>
            </a:r>
            <a:r>
              <a:rPr lang="en-US" baseline="0" dirty="0" smtClean="0"/>
              <a:t> PE teacher is in charge – you are a support.</a:t>
            </a:r>
          </a:p>
          <a:p>
            <a:pPr eaLnBrk="1" hangingPunct="1"/>
            <a:r>
              <a:rPr lang="en-US" baseline="0" dirty="0" smtClean="0"/>
              <a:t>Does the student need direct intervention or supervision from the side.</a:t>
            </a:r>
          </a:p>
          <a:p>
            <a:pPr eaLnBrk="1" hangingPunct="1"/>
            <a:endParaRPr lang="en-US" baseline="0" dirty="0" smtClean="0"/>
          </a:p>
          <a:p>
            <a:pPr eaLnBrk="1" hangingPunct="1"/>
            <a:r>
              <a:rPr lang="en-US" baseline="0" dirty="0" smtClean="0"/>
              <a:t>If you need to speak to a student, get closer rather than call out across the gym</a:t>
            </a:r>
          </a:p>
          <a:p>
            <a:pPr eaLnBrk="1" hangingPunct="1"/>
            <a:r>
              <a:rPr lang="en-US" baseline="0" dirty="0" smtClean="0"/>
              <a:t>Assist student but do not lead or pull student by arm</a:t>
            </a:r>
          </a:p>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5D4C232-2CF9-41C4-AAA2-85D65956C461}" type="slidenum">
              <a:rPr lang="en-US"/>
              <a:pPr/>
              <a:t>9</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dirty="0" smtClean="0"/>
              <a:t>Communicate with staff regarding student</a:t>
            </a:r>
            <a:r>
              <a:rPr lang="en-US" baseline="0" dirty="0" smtClean="0"/>
              <a:t> specific </a:t>
            </a:r>
            <a:r>
              <a:rPr lang="en-US" baseline="0" dirty="0" err="1" smtClean="0"/>
              <a:t>information,health</a:t>
            </a:r>
            <a:r>
              <a:rPr lang="en-US" baseline="0" dirty="0" smtClean="0"/>
              <a:t> concerns, knowledge of disability.</a:t>
            </a:r>
          </a:p>
          <a:p>
            <a:pPr eaLnBrk="1" hangingPunct="1"/>
            <a:r>
              <a:rPr lang="en-US" baseline="0" dirty="0" smtClean="0"/>
              <a:t>Ways the student communicates,  picture schedule system, (</a:t>
            </a:r>
            <a:r>
              <a:rPr lang="en-US" baseline="0" dirty="0" err="1" smtClean="0"/>
              <a:t>ie</a:t>
            </a:r>
            <a:r>
              <a:rPr lang="en-US" baseline="0" dirty="0" smtClean="0"/>
              <a:t>  if student uses </a:t>
            </a:r>
            <a:r>
              <a:rPr lang="en-US" baseline="0" dirty="0" err="1" smtClean="0"/>
              <a:t>pic</a:t>
            </a:r>
            <a:r>
              <a:rPr lang="en-US" baseline="0" dirty="0" smtClean="0"/>
              <a:t> </a:t>
            </a:r>
            <a:r>
              <a:rPr lang="en-US" baseline="0" dirty="0" err="1" smtClean="0"/>
              <a:t>syms</a:t>
            </a:r>
            <a:r>
              <a:rPr lang="en-US" baseline="0" dirty="0" smtClean="0"/>
              <a:t> in class, then generalize this to PE).  Use augmentative devices.</a:t>
            </a:r>
          </a:p>
          <a:p>
            <a:pPr eaLnBrk="1" hangingPunct="1"/>
            <a:r>
              <a:rPr lang="en-US" baseline="0" dirty="0" smtClean="0"/>
              <a:t>Offer suggestions in terms of how the student may handle large groups, noise, needing a break, needing specific colors (red spot)</a:t>
            </a:r>
          </a:p>
          <a:p>
            <a:pPr eaLnBrk="1" hangingPunct="1"/>
            <a:r>
              <a:rPr lang="en-US" dirty="0" smtClean="0"/>
              <a:t>With peers,  Under guidance of a PE teacher,  encourage</a:t>
            </a:r>
            <a:r>
              <a:rPr lang="en-US" baseline="0" dirty="0" smtClean="0"/>
              <a:t> peer interaction and modeling</a:t>
            </a:r>
          </a:p>
          <a:p>
            <a:pPr eaLnBrk="1" hangingPunct="1"/>
            <a:r>
              <a:rPr lang="en-US" baseline="0" dirty="0" smtClean="0"/>
              <a:t>Help peers treat students as one of the gang, not a precious pet</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Concept 1 Cover.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a:prstGeom prst="rect">
            <a:avLst/>
          </a:prstGeo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36A34F9-B875-4E06-8AA4-9A7DB5BF1701}"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475CF30-4611-4F11-8E45-E0E5B47B141D}"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AD1E3D3-9746-4BBA-8286-588B02BC81AE}"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73335AD-A0ED-4C6F-A57F-CC4F8649CC08}"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6320EC78-3838-4AFF-8CB6-2D395FACB127}"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EC41BF8-C077-4670-B909-5399294B245F}"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AC55743B-BE04-4BCF-8E34-B3190450F7E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4C2DDE5-7DD0-4090-8087-8A03E4DC14F4}"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2C67D48-840E-4C1A-AD67-7E9351231821}"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13D1C48-9945-4757-AF59-4D56FC584213}"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A263E65-B9D2-4B42-8800-213983ECABC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Concept 1 Inner.jpg"/>
          <p:cNvPicPr>
            <a:picLocks noChangeAspect="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0"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Geneva" pitchFamily="-65" charset="-128"/>
          <a:cs typeface="+mj-cs"/>
        </a:defRPr>
      </a:lvl1pPr>
      <a:lvl2pPr algn="ctr" rtl="0" eaLnBrk="0" fontAlgn="base" hangingPunct="0">
        <a:spcBef>
          <a:spcPct val="0"/>
        </a:spcBef>
        <a:spcAft>
          <a:spcPct val="0"/>
        </a:spcAft>
        <a:defRPr sz="4400">
          <a:solidFill>
            <a:schemeClr val="tx2"/>
          </a:solidFill>
          <a:latin typeface="Arial" charset="0"/>
          <a:ea typeface="Geneva" pitchFamily="-65" charset="-128"/>
        </a:defRPr>
      </a:lvl2pPr>
      <a:lvl3pPr algn="ctr" rtl="0" eaLnBrk="0" fontAlgn="base" hangingPunct="0">
        <a:spcBef>
          <a:spcPct val="0"/>
        </a:spcBef>
        <a:spcAft>
          <a:spcPct val="0"/>
        </a:spcAft>
        <a:defRPr sz="4400">
          <a:solidFill>
            <a:schemeClr val="tx2"/>
          </a:solidFill>
          <a:latin typeface="Arial" charset="0"/>
          <a:ea typeface="Geneva" pitchFamily="-65" charset="-128"/>
        </a:defRPr>
      </a:lvl3pPr>
      <a:lvl4pPr algn="ctr" rtl="0" eaLnBrk="0" fontAlgn="base" hangingPunct="0">
        <a:spcBef>
          <a:spcPct val="0"/>
        </a:spcBef>
        <a:spcAft>
          <a:spcPct val="0"/>
        </a:spcAft>
        <a:defRPr sz="4400">
          <a:solidFill>
            <a:schemeClr val="tx2"/>
          </a:solidFill>
          <a:latin typeface="Arial" charset="0"/>
          <a:ea typeface="Geneva" pitchFamily="-65" charset="-128"/>
        </a:defRPr>
      </a:lvl4pPr>
      <a:lvl5pPr algn="ctr" rtl="0" eaLnBrk="0" fontAlgn="base" hangingPunct="0">
        <a:spcBef>
          <a:spcPct val="0"/>
        </a:spcBef>
        <a:spcAft>
          <a:spcPct val="0"/>
        </a:spcAft>
        <a:defRPr sz="4400">
          <a:solidFill>
            <a:schemeClr val="tx2"/>
          </a:solidFill>
          <a:latin typeface="Arial" charset="0"/>
          <a:ea typeface="Geneva" pitchFamily="-65"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Geneva" pitchFamily="-65"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Geneva"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Geneva"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Geneva"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Geneva" pitchFamily="-6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04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04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B620281-0F75-47C2-B6AC-884897787A1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wipe(left)">
                                      <p:cBhvr>
                                        <p:cTn id="12" dur="500"/>
                                        <p:tgtEl>
                                          <p:spTgt spid="2048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0483">
                                            <p:txEl>
                                              <p:pRg st="1" end="1"/>
                                            </p:txEl>
                                          </p:spTgt>
                                        </p:tgtEl>
                                        <p:attrNameLst>
                                          <p:attrName>style.visibility</p:attrName>
                                        </p:attrNameLst>
                                      </p:cBhvr>
                                      <p:to>
                                        <p:strVal val="visible"/>
                                      </p:to>
                                    </p:set>
                                    <p:animEffect transition="in" filter="wipe(left)">
                                      <p:cBhvr>
                                        <p:cTn id="15" dur="500"/>
                                        <p:tgtEl>
                                          <p:spTgt spid="2048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0483">
                                            <p:txEl>
                                              <p:pRg st="2" end="2"/>
                                            </p:txEl>
                                          </p:spTgt>
                                        </p:tgtEl>
                                        <p:attrNameLst>
                                          <p:attrName>style.visibility</p:attrName>
                                        </p:attrNameLst>
                                      </p:cBhvr>
                                      <p:to>
                                        <p:strVal val="visible"/>
                                      </p:to>
                                    </p:set>
                                    <p:animEffect transition="in" filter="wipe(left)">
                                      <p:cBhvr>
                                        <p:cTn id="18" dur="500"/>
                                        <p:tgtEl>
                                          <p:spTgt spid="2048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0483">
                                            <p:txEl>
                                              <p:pRg st="3" end="3"/>
                                            </p:txEl>
                                          </p:spTgt>
                                        </p:tgtEl>
                                        <p:attrNameLst>
                                          <p:attrName>style.visibility</p:attrName>
                                        </p:attrNameLst>
                                      </p:cBhvr>
                                      <p:to>
                                        <p:strVal val="visible"/>
                                      </p:to>
                                    </p:set>
                                    <p:animEffect transition="in" filter="wipe(left)">
                                      <p:cBhvr>
                                        <p:cTn id="21" dur="500"/>
                                        <p:tgtEl>
                                          <p:spTgt spid="2048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483">
                                            <p:txEl>
                                              <p:pRg st="4" end="4"/>
                                            </p:txEl>
                                          </p:spTgt>
                                        </p:tgtEl>
                                        <p:attrNameLst>
                                          <p:attrName>style.visibility</p:attrName>
                                        </p:attrNameLst>
                                      </p:cBhvr>
                                      <p:to>
                                        <p:strVal val="visible"/>
                                      </p:to>
                                    </p:set>
                                    <p:animEffect transition="in" filter="wipe(left)">
                                      <p:cBhvr>
                                        <p:cTn id="24" dur="5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tmplLst>
          <p:tmpl lvl="1">
            <p:tnLst>
              <p:par>
                <p:cTn presetID="22" presetClass="entr" presetSubtype="8" fill="hold" nodeType="clickEffect">
                  <p:stCondLst>
                    <p:cond delay="0"/>
                  </p:stCondLst>
                  <p:childTnLst>
                    <p:set>
                      <p:cBhvr>
                        <p:cTn dur="1" fill="hold">
                          <p:stCondLst>
                            <p:cond delay="0"/>
                          </p:stCondLst>
                        </p:cTn>
                        <p:tgtEl>
                          <p:spTgt spid="20483"/>
                        </p:tgtEl>
                        <p:attrNameLst>
                          <p:attrName>style.visibility</p:attrName>
                        </p:attrNameLst>
                      </p:cBhvr>
                      <p:to>
                        <p:strVal val="visible"/>
                      </p:to>
                    </p:set>
                    <p:animEffect transition="in" filter="wipe(left)">
                      <p:cBhvr>
                        <p:cTn dur="500"/>
                        <p:tgtEl>
                          <p:spTgt spid="2048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20483"/>
                        </p:tgtEl>
                        <p:attrNameLst>
                          <p:attrName>style.visibility</p:attrName>
                        </p:attrNameLst>
                      </p:cBhvr>
                      <p:to>
                        <p:strVal val="visible"/>
                      </p:to>
                    </p:set>
                    <p:animEffect transition="in" filter="wipe(left)">
                      <p:cBhvr>
                        <p:cTn dur="500"/>
                        <p:tgtEl>
                          <p:spTgt spid="2048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20483"/>
                        </p:tgtEl>
                        <p:attrNameLst>
                          <p:attrName>style.visibility</p:attrName>
                        </p:attrNameLst>
                      </p:cBhvr>
                      <p:to>
                        <p:strVal val="visible"/>
                      </p:to>
                    </p:set>
                    <p:animEffect transition="in" filter="wipe(left)">
                      <p:cBhvr>
                        <p:cTn dur="500"/>
                        <p:tgtEl>
                          <p:spTgt spid="2048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20483"/>
                        </p:tgtEl>
                        <p:attrNameLst>
                          <p:attrName>style.visibility</p:attrName>
                        </p:attrNameLst>
                      </p:cBhvr>
                      <p:to>
                        <p:strVal val="visible"/>
                      </p:to>
                    </p:set>
                    <p:animEffect transition="in" filter="wipe(left)">
                      <p:cBhvr>
                        <p:cTn dur="500"/>
                        <p:tgtEl>
                          <p:spTgt spid="2048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20483"/>
                        </p:tgtEl>
                        <p:attrNameLst>
                          <p:attrName>style.visibility</p:attrName>
                        </p:attrNameLst>
                      </p:cBhvr>
                      <p:to>
                        <p:strVal val="visible"/>
                      </p:to>
                    </p:set>
                    <p:animEffect transition="in" filter="wipe(left)">
                      <p:cBhvr>
                        <p:cTn dur="500"/>
                        <p:tgtEl>
                          <p:spTgt spid="20483"/>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Geneva" pitchFamily="-65" charset="-128"/>
          <a:cs typeface="+mj-cs"/>
        </a:defRPr>
      </a:lvl1pPr>
      <a:lvl2pPr algn="ctr" rtl="0" eaLnBrk="0" fontAlgn="base" hangingPunct="0">
        <a:spcBef>
          <a:spcPct val="0"/>
        </a:spcBef>
        <a:spcAft>
          <a:spcPct val="0"/>
        </a:spcAft>
        <a:defRPr sz="4400">
          <a:solidFill>
            <a:schemeClr val="tx2"/>
          </a:solidFill>
          <a:latin typeface="Arial" charset="0"/>
          <a:ea typeface="Geneva" pitchFamily="-65" charset="-128"/>
        </a:defRPr>
      </a:lvl2pPr>
      <a:lvl3pPr algn="ctr" rtl="0" eaLnBrk="0" fontAlgn="base" hangingPunct="0">
        <a:spcBef>
          <a:spcPct val="0"/>
        </a:spcBef>
        <a:spcAft>
          <a:spcPct val="0"/>
        </a:spcAft>
        <a:defRPr sz="4400">
          <a:solidFill>
            <a:schemeClr val="tx2"/>
          </a:solidFill>
          <a:latin typeface="Arial" charset="0"/>
          <a:ea typeface="Geneva" pitchFamily="-65" charset="-128"/>
        </a:defRPr>
      </a:lvl3pPr>
      <a:lvl4pPr algn="ctr" rtl="0" eaLnBrk="0" fontAlgn="base" hangingPunct="0">
        <a:spcBef>
          <a:spcPct val="0"/>
        </a:spcBef>
        <a:spcAft>
          <a:spcPct val="0"/>
        </a:spcAft>
        <a:defRPr sz="4400">
          <a:solidFill>
            <a:schemeClr val="tx2"/>
          </a:solidFill>
          <a:latin typeface="Arial" charset="0"/>
          <a:ea typeface="Geneva" pitchFamily="-65" charset="-128"/>
        </a:defRPr>
      </a:lvl4pPr>
      <a:lvl5pPr algn="ctr" rtl="0" eaLnBrk="0" fontAlgn="base" hangingPunct="0">
        <a:spcBef>
          <a:spcPct val="0"/>
        </a:spcBef>
        <a:spcAft>
          <a:spcPct val="0"/>
        </a:spcAft>
        <a:defRPr sz="4400">
          <a:solidFill>
            <a:schemeClr val="tx2"/>
          </a:solidFill>
          <a:latin typeface="Arial" charset="0"/>
          <a:ea typeface="Geneva" pitchFamily="-65"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Geneva" pitchFamily="-65"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Geneva"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Geneva"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Geneva"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Geneva" pitchFamily="-6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m.slusser@cms.k12.nc.u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amye.clark@cms.k12.nc.us" TargetMode="External"/><Relationship Id="rId5" Type="http://schemas.openxmlformats.org/officeDocument/2006/relationships/hyperlink" Target="mailto:jolanda.hengstman@cms.k12.nc.us" TargetMode="External"/><Relationship Id="rId4" Type="http://schemas.openxmlformats.org/officeDocument/2006/relationships/hyperlink" Target="mailto:kathy.jaeck@cms.k12.nc.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ctrTitle" idx="4294967295"/>
          </p:nvPr>
        </p:nvSpPr>
        <p:spPr bwMode="auto">
          <a:xfrm>
            <a:off x="990600" y="2057400"/>
            <a:ext cx="7391400" cy="762000"/>
          </a:xfrm>
          <a:prstGeom prst="rect">
            <a:avLst/>
          </a:prstGeom>
          <a:noFill/>
          <a:ln>
            <a:miter lim="800000"/>
            <a:headEnd/>
            <a:tailEnd/>
          </a:ln>
          <a:effectLst>
            <a:outerShdw dist="40161" dir="1106097" algn="ctr" rotWithShape="0">
              <a:schemeClr val="bg2"/>
            </a:outerShdw>
          </a:effectLst>
        </p:spPr>
        <p:txBody>
          <a:bodyPr/>
          <a:lstStyle/>
          <a:p>
            <a:pPr eaLnBrk="1" hangingPunct="1"/>
            <a:r>
              <a:rPr lang="en-US" sz="4800" b="1" dirty="0" smtClean="0">
                <a:solidFill>
                  <a:schemeClr val="tx1"/>
                </a:solidFill>
              </a:rPr>
              <a:t>Physical Education</a:t>
            </a:r>
          </a:p>
        </p:txBody>
      </p:sp>
      <p:sp>
        <p:nvSpPr>
          <p:cNvPr id="14341" name="Rectangle 5"/>
          <p:cNvSpPr>
            <a:spLocks noGrp="1" noChangeArrowheads="1"/>
          </p:cNvSpPr>
          <p:nvPr>
            <p:ph type="subTitle" idx="4294967295"/>
          </p:nvPr>
        </p:nvSpPr>
        <p:spPr bwMode="auto">
          <a:xfrm>
            <a:off x="990600" y="3352800"/>
            <a:ext cx="7391400" cy="1295400"/>
          </a:xfrm>
          <a:prstGeom prst="rect">
            <a:avLst/>
          </a:prstGeom>
          <a:noFill/>
          <a:ln>
            <a:miter lim="800000"/>
            <a:headEnd/>
            <a:tailEnd/>
          </a:ln>
          <a:effectLst>
            <a:outerShdw dist="28398" dir="3806097" algn="ctr" rotWithShape="0">
              <a:schemeClr val="bg2"/>
            </a:outerShdw>
          </a:effectLst>
        </p:spPr>
        <p:txBody>
          <a:bodyPr/>
          <a:lstStyle/>
          <a:p>
            <a:pPr marL="0" indent="0" algn="ctr" eaLnBrk="1" hangingPunct="1">
              <a:lnSpc>
                <a:spcPct val="80000"/>
              </a:lnSpc>
              <a:buFontTx/>
              <a:buNone/>
            </a:pPr>
            <a:r>
              <a:rPr lang="en-US" sz="2400" dirty="0" smtClean="0"/>
              <a:t>The Role of the Assistant in Physical Education and Adapted Physical Education Class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228600" y="5029200"/>
            <a:ext cx="7696200" cy="990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dirty="0" smtClean="0">
                <a:solidFill>
                  <a:schemeClr val="tx1"/>
                </a:solidFill>
              </a:rPr>
              <a:t>Strategies for Participation</a:t>
            </a:r>
          </a:p>
        </p:txBody>
      </p:sp>
      <p:sp>
        <p:nvSpPr>
          <p:cNvPr id="45059" name="Rectangle 4"/>
          <p:cNvSpPr>
            <a:spLocks noGrp="1" noChangeArrowheads="1"/>
          </p:cNvSpPr>
          <p:nvPr>
            <p:ph type="body" idx="1"/>
          </p:nvPr>
        </p:nvSpPr>
        <p:spPr bwMode="auto">
          <a:xfrm>
            <a:off x="228600" y="457200"/>
            <a:ext cx="6934200" cy="434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None/>
            </a:pPr>
            <a:r>
              <a:rPr lang="en-US" dirty="0" smtClean="0"/>
              <a:t>The PE teacher knows the activity, </a:t>
            </a:r>
          </a:p>
          <a:p>
            <a:pPr eaLnBrk="1" hangingPunct="1">
              <a:buNone/>
            </a:pPr>
            <a:r>
              <a:rPr lang="en-US" dirty="0" smtClean="0"/>
              <a:t>You know the student and may have suggestions for modifications.</a:t>
            </a:r>
          </a:p>
          <a:p>
            <a:pPr eaLnBrk="1" hangingPunct="1"/>
            <a:r>
              <a:rPr lang="en-US" dirty="0" smtClean="0"/>
              <a:t>Bigger, softer balls</a:t>
            </a:r>
          </a:p>
          <a:p>
            <a:pPr eaLnBrk="1" hangingPunct="1"/>
            <a:r>
              <a:rPr lang="en-US" dirty="0" smtClean="0"/>
              <a:t>Closer distance</a:t>
            </a:r>
          </a:p>
          <a:p>
            <a:pPr eaLnBrk="1" hangingPunct="1"/>
            <a:r>
              <a:rPr lang="en-US" dirty="0" smtClean="0"/>
              <a:t>More repetitions</a:t>
            </a:r>
          </a:p>
          <a:p>
            <a:pPr eaLnBrk="1" hangingPunct="1"/>
            <a:r>
              <a:rPr lang="en-US" dirty="0" smtClean="0"/>
              <a:t>Simplify rules</a:t>
            </a:r>
          </a:p>
          <a:p>
            <a:pPr eaLnBrk="1" hangingPunct="1"/>
            <a:endParaRPr lang="en-US" dirty="0" smtClean="0"/>
          </a:p>
        </p:txBody>
      </p:sp>
      <p:pic>
        <p:nvPicPr>
          <p:cNvPr id="4098" name="Picture 2" descr="C:\Documents and Settings\m.slusser\Local Settings\Temporary Internet Files\Content.IE5\EPMTJL3S\MM900295251[1].gif"/>
          <p:cNvPicPr>
            <a:picLocks noChangeAspect="1" noChangeArrowheads="1" noCrop="1"/>
          </p:cNvPicPr>
          <p:nvPr/>
        </p:nvPicPr>
        <p:blipFill>
          <a:blip r:embed="rId3"/>
          <a:srcRect/>
          <a:stretch>
            <a:fillRect/>
          </a:stretch>
        </p:blipFill>
        <p:spPr bwMode="auto">
          <a:xfrm>
            <a:off x="4724400" y="2971800"/>
            <a:ext cx="1733550" cy="13525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228600" y="5029200"/>
            <a:ext cx="6934200" cy="990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dirty="0" smtClean="0">
                <a:solidFill>
                  <a:schemeClr val="tx1"/>
                </a:solidFill>
              </a:rPr>
              <a:t>Resources</a:t>
            </a:r>
          </a:p>
        </p:txBody>
      </p:sp>
      <p:sp>
        <p:nvSpPr>
          <p:cNvPr id="47107" name="Rectangle 4"/>
          <p:cNvSpPr>
            <a:spLocks noGrp="1" noChangeArrowheads="1"/>
          </p:cNvSpPr>
          <p:nvPr>
            <p:ph type="body" idx="1"/>
          </p:nvPr>
        </p:nvSpPr>
        <p:spPr bwMode="auto">
          <a:xfrm>
            <a:off x="228600" y="457200"/>
            <a:ext cx="6934200" cy="434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Adapted PE staff</a:t>
            </a:r>
          </a:p>
          <a:p>
            <a:pPr eaLnBrk="1" hangingPunct="1"/>
            <a:r>
              <a:rPr lang="en-US" dirty="0" smtClean="0"/>
              <a:t>PT staff</a:t>
            </a:r>
          </a:p>
          <a:p>
            <a:pPr eaLnBrk="1" hangingPunct="1"/>
            <a:r>
              <a:rPr lang="en-US" dirty="0" smtClean="0"/>
              <a:t>Classroom teacher</a:t>
            </a:r>
          </a:p>
          <a:p>
            <a:pPr eaLnBrk="1" hangingPunct="1"/>
            <a:r>
              <a:rPr lang="en-US" dirty="0" smtClean="0"/>
              <a:t>Students</a:t>
            </a:r>
          </a:p>
          <a:p>
            <a:pPr eaLnBrk="1" hangingPunct="1"/>
            <a:endParaRPr lang="en-US" dirty="0" smtClean="0"/>
          </a:p>
        </p:txBody>
      </p:sp>
      <p:pic>
        <p:nvPicPr>
          <p:cNvPr id="9219" name="Picture 3" descr="C:\Documents and Settings\m.slusser\Local Settings\Temporary Internet Files\Content.IE5\26BZUGJO\MC900198216[1].wmf"/>
          <p:cNvPicPr>
            <a:picLocks noChangeAspect="1" noChangeArrowheads="1"/>
          </p:cNvPicPr>
          <p:nvPr/>
        </p:nvPicPr>
        <p:blipFill>
          <a:blip r:embed="rId3"/>
          <a:srcRect/>
          <a:stretch>
            <a:fillRect/>
          </a:stretch>
        </p:blipFill>
        <p:spPr bwMode="auto">
          <a:xfrm>
            <a:off x="5257800" y="2057400"/>
            <a:ext cx="1683945" cy="253647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228600" y="5181600"/>
            <a:ext cx="69342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dirty="0" smtClean="0">
                <a:solidFill>
                  <a:schemeClr val="tx1"/>
                </a:solidFill>
              </a:rPr>
              <a:t>CMS Adapted PE Staff</a:t>
            </a:r>
            <a:endParaRPr lang="en-US" b="1" dirty="0" smtClean="0">
              <a:solidFill>
                <a:schemeClr val="tx1"/>
              </a:solidFill>
            </a:endParaRPr>
          </a:p>
        </p:txBody>
      </p:sp>
      <p:sp>
        <p:nvSpPr>
          <p:cNvPr id="49155" name="Rectangle 4"/>
          <p:cNvSpPr>
            <a:spLocks noGrp="1" noChangeArrowheads="1"/>
          </p:cNvSpPr>
          <p:nvPr>
            <p:ph type="body" idx="1"/>
          </p:nvPr>
        </p:nvSpPr>
        <p:spPr bwMode="auto">
          <a:xfrm>
            <a:off x="228600" y="457200"/>
            <a:ext cx="6934200" cy="4876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1800" dirty="0" smtClean="0"/>
              <a:t>Marie Slusser – Lead APE </a:t>
            </a:r>
          </a:p>
          <a:p>
            <a:pPr eaLnBrk="1" hangingPunct="1">
              <a:buNone/>
            </a:pPr>
            <a:r>
              <a:rPr lang="en-US" sz="1800" dirty="0" smtClean="0"/>
              <a:t>	</a:t>
            </a:r>
            <a:r>
              <a:rPr lang="en-US" sz="1800" dirty="0" smtClean="0">
                <a:hlinkClick r:id="rId3"/>
              </a:rPr>
              <a:t>m.slusser@cms.k12.nc.us</a:t>
            </a:r>
            <a:endParaRPr lang="en-US" sz="1800" dirty="0" smtClean="0"/>
          </a:p>
          <a:p>
            <a:pPr eaLnBrk="1" hangingPunct="1">
              <a:buNone/>
            </a:pPr>
            <a:endParaRPr lang="en-US" sz="1800" dirty="0" smtClean="0"/>
          </a:p>
          <a:p>
            <a:pPr eaLnBrk="1" hangingPunct="1"/>
            <a:r>
              <a:rPr lang="en-US" sz="1800" dirty="0" smtClean="0"/>
              <a:t>Kathy Jaeck</a:t>
            </a:r>
          </a:p>
          <a:p>
            <a:pPr eaLnBrk="1" hangingPunct="1">
              <a:buNone/>
            </a:pPr>
            <a:r>
              <a:rPr lang="en-US" sz="1800" dirty="0" smtClean="0"/>
              <a:t>	</a:t>
            </a:r>
            <a:r>
              <a:rPr lang="en-US" sz="1800" dirty="0" smtClean="0">
                <a:hlinkClick r:id="rId4"/>
              </a:rPr>
              <a:t>kathy.jaeck@cms.k12.nc.us</a:t>
            </a:r>
            <a:endParaRPr lang="en-US" sz="1800" dirty="0" smtClean="0"/>
          </a:p>
          <a:p>
            <a:pPr eaLnBrk="1" hangingPunct="1">
              <a:buNone/>
            </a:pPr>
            <a:endParaRPr lang="en-US" sz="1800" dirty="0" smtClean="0"/>
          </a:p>
          <a:p>
            <a:pPr eaLnBrk="1" hangingPunct="1"/>
            <a:r>
              <a:rPr lang="en-US" sz="1800" dirty="0" smtClean="0"/>
              <a:t>Jolanda Hengstman</a:t>
            </a:r>
          </a:p>
          <a:p>
            <a:pPr eaLnBrk="1" hangingPunct="1">
              <a:buNone/>
            </a:pPr>
            <a:r>
              <a:rPr lang="en-US" sz="1800" dirty="0" smtClean="0"/>
              <a:t>	</a:t>
            </a:r>
            <a:r>
              <a:rPr lang="en-US" sz="1800" dirty="0" smtClean="0">
                <a:hlinkClick r:id="rId5"/>
              </a:rPr>
              <a:t>jolanda.hengstman@cms.k12.nc.us</a:t>
            </a:r>
            <a:endParaRPr lang="en-US" sz="1800" dirty="0" smtClean="0"/>
          </a:p>
          <a:p>
            <a:pPr eaLnBrk="1" hangingPunct="1">
              <a:buNone/>
            </a:pPr>
            <a:endParaRPr lang="en-US" sz="1800" dirty="0" smtClean="0"/>
          </a:p>
          <a:p>
            <a:pPr eaLnBrk="1" hangingPunct="1"/>
            <a:r>
              <a:rPr lang="en-US" sz="1800" dirty="0" smtClean="0"/>
              <a:t>Amy Clark ( ½  time APE, ½ time Metro)</a:t>
            </a:r>
          </a:p>
          <a:p>
            <a:pPr eaLnBrk="1" hangingPunct="1">
              <a:buNone/>
            </a:pPr>
            <a:r>
              <a:rPr lang="en-US" sz="1800" dirty="0" smtClean="0"/>
              <a:t>	</a:t>
            </a:r>
            <a:r>
              <a:rPr lang="en-US" sz="1800" dirty="0" smtClean="0">
                <a:hlinkClick r:id="rId6"/>
              </a:rPr>
              <a:t>amye.clark@cms.k12.nc.us</a:t>
            </a:r>
            <a:endParaRPr lang="en-US" sz="1800" dirty="0" smtClean="0"/>
          </a:p>
          <a:p>
            <a:pPr eaLnBrk="1" hangingPunct="1">
              <a:buNone/>
            </a:pPr>
            <a:endParaRPr lang="en-US" sz="1800" dirty="0" smtClean="0"/>
          </a:p>
          <a:p>
            <a:pPr eaLnBrk="1" hangingPunct="1">
              <a:buNone/>
            </a:pPr>
            <a:r>
              <a:rPr lang="en-US" sz="1800" dirty="0" smtClean="0"/>
              <a:t>Phone:  980-343-2684</a:t>
            </a:r>
          </a:p>
          <a:p>
            <a:pPr eaLnBrk="1" hangingPunct="1">
              <a:buNone/>
            </a:pPr>
            <a:r>
              <a:rPr lang="en-US" sz="1800" dirty="0" smtClean="0"/>
              <a:t>Location:  EC Satellite Office </a:t>
            </a:r>
            <a:endParaRPr lang="en-US" sz="1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228600" y="5029200"/>
            <a:ext cx="6934200" cy="990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dirty="0" smtClean="0">
                <a:solidFill>
                  <a:schemeClr val="tx1"/>
                </a:solidFill>
              </a:rPr>
              <a:t>What is Physical Education</a:t>
            </a:r>
          </a:p>
        </p:txBody>
      </p:sp>
      <p:sp>
        <p:nvSpPr>
          <p:cNvPr id="30723" name="Rectangle 4"/>
          <p:cNvSpPr>
            <a:spLocks noGrp="1" noChangeArrowheads="1"/>
          </p:cNvSpPr>
          <p:nvPr>
            <p:ph type="body" idx="1"/>
          </p:nvPr>
        </p:nvSpPr>
        <p:spPr bwMode="auto">
          <a:xfrm>
            <a:off x="228600" y="457200"/>
            <a:ext cx="6934200" cy="434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None/>
            </a:pPr>
            <a:r>
              <a:rPr lang="en-US" dirty="0" smtClean="0"/>
              <a:t>Physical Education is defined as the development of:</a:t>
            </a:r>
          </a:p>
          <a:p>
            <a:pPr eaLnBrk="1" hangingPunct="1"/>
            <a:r>
              <a:rPr lang="en-US" dirty="0" smtClean="0"/>
              <a:t>Physical and motor fitness</a:t>
            </a:r>
          </a:p>
          <a:p>
            <a:pPr eaLnBrk="1" hangingPunct="1"/>
            <a:r>
              <a:rPr lang="en-US" dirty="0" smtClean="0"/>
              <a:t>Fundamental motor skills and patterns</a:t>
            </a:r>
          </a:p>
          <a:p>
            <a:pPr eaLnBrk="1" hangingPunct="1"/>
            <a:r>
              <a:rPr lang="en-US" dirty="0" smtClean="0"/>
              <a:t>Skills in aquatics, dance and individual and group games and sports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228600" y="5029200"/>
            <a:ext cx="6934200" cy="990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dirty="0" smtClean="0">
                <a:solidFill>
                  <a:schemeClr val="tx1"/>
                </a:solidFill>
              </a:rPr>
              <a:t>The Law</a:t>
            </a:r>
          </a:p>
        </p:txBody>
      </p:sp>
      <p:sp>
        <p:nvSpPr>
          <p:cNvPr id="32771" name="Rectangle 4"/>
          <p:cNvSpPr>
            <a:spLocks noGrp="1" noChangeArrowheads="1"/>
          </p:cNvSpPr>
          <p:nvPr>
            <p:ph type="body" idx="1"/>
          </p:nvPr>
        </p:nvSpPr>
        <p:spPr bwMode="auto">
          <a:xfrm>
            <a:off x="228600" y="457200"/>
            <a:ext cx="6934200" cy="434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dirty="0" smtClean="0"/>
              <a:t>All CMS students </a:t>
            </a:r>
            <a:r>
              <a:rPr lang="en-US" sz="2800" b="1" dirty="0" smtClean="0"/>
              <a:t>MUST</a:t>
            </a:r>
            <a:r>
              <a:rPr lang="en-US" sz="2400" dirty="0" smtClean="0"/>
              <a:t> participate in physical education or adapted physical education</a:t>
            </a:r>
          </a:p>
          <a:p>
            <a:pPr eaLnBrk="1" hangingPunct="1"/>
            <a:r>
              <a:rPr lang="en-US" sz="2400" dirty="0" smtClean="0"/>
              <a:t>There are NO exemptions</a:t>
            </a:r>
          </a:p>
          <a:p>
            <a:pPr eaLnBrk="1" hangingPunct="1"/>
            <a:r>
              <a:rPr lang="en-US" sz="2400" dirty="0" smtClean="0"/>
              <a:t>The IEP team determines whether the student will participate in general PE or adapted PE based on recommendations from  the APE department.</a:t>
            </a:r>
          </a:p>
          <a:p>
            <a:pPr eaLnBrk="1" hangingPunct="1"/>
            <a:r>
              <a:rPr lang="en-US" sz="2400" dirty="0" smtClean="0"/>
              <a:t>PE and daily physical activity may </a:t>
            </a:r>
            <a:r>
              <a:rPr lang="en-US" sz="2400" b="1" u="sng" dirty="0" smtClean="0"/>
              <a:t>NOT </a:t>
            </a:r>
            <a:r>
              <a:rPr lang="en-US" sz="2400" dirty="0" smtClean="0"/>
              <a:t>be withheld as a form of punishment or because </a:t>
            </a:r>
            <a:r>
              <a:rPr lang="en-US" sz="2400" dirty="0" err="1" smtClean="0"/>
              <a:t>classwork</a:t>
            </a:r>
            <a:r>
              <a:rPr lang="en-US" sz="2400" dirty="0" smtClean="0"/>
              <a:t> is not done.</a:t>
            </a:r>
          </a:p>
        </p:txBody>
      </p:sp>
      <p:pic>
        <p:nvPicPr>
          <p:cNvPr id="7170" name="Picture 2" descr="C:\Documents and Settings\m.slusser\Local Settings\Temporary Internet Files\Content.IE5\26BZUGJO\MC900441394[1].png"/>
          <p:cNvPicPr>
            <a:picLocks noChangeAspect="1" noChangeArrowheads="1"/>
          </p:cNvPicPr>
          <p:nvPr/>
        </p:nvPicPr>
        <p:blipFill>
          <a:blip r:embed="rId3"/>
          <a:srcRect/>
          <a:stretch>
            <a:fillRect/>
          </a:stretch>
        </p:blipFill>
        <p:spPr bwMode="auto">
          <a:xfrm>
            <a:off x="5638800" y="4343400"/>
            <a:ext cx="1600200" cy="1600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228600" y="4419600"/>
            <a:ext cx="6934200" cy="1600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dirty="0" smtClean="0">
                <a:solidFill>
                  <a:schemeClr val="tx1"/>
                </a:solidFill>
              </a:rPr>
              <a:t>Expectations of  the Assistant in PE</a:t>
            </a:r>
          </a:p>
        </p:txBody>
      </p:sp>
      <p:sp>
        <p:nvSpPr>
          <p:cNvPr id="34819" name="Rectangle 4"/>
          <p:cNvSpPr>
            <a:spLocks noGrp="1" noChangeArrowheads="1"/>
          </p:cNvSpPr>
          <p:nvPr>
            <p:ph type="body" idx="1"/>
          </p:nvPr>
        </p:nvSpPr>
        <p:spPr bwMode="auto">
          <a:xfrm>
            <a:off x="228600" y="457200"/>
            <a:ext cx="6934200" cy="434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Attend PE and actively assist the student with instruction</a:t>
            </a:r>
          </a:p>
          <a:p>
            <a:pPr eaLnBrk="1" hangingPunct="1"/>
            <a:r>
              <a:rPr lang="en-US" dirty="0" smtClean="0"/>
              <a:t>Dress appropriately – tennis shoes</a:t>
            </a:r>
          </a:p>
          <a:p>
            <a:pPr eaLnBrk="1" hangingPunct="1"/>
            <a:r>
              <a:rPr lang="en-US" dirty="0" smtClean="0"/>
              <a:t>Supervise student</a:t>
            </a:r>
          </a:p>
          <a:p>
            <a:pPr eaLnBrk="1" hangingPunct="1"/>
            <a:r>
              <a:rPr lang="en-US" dirty="0" smtClean="0"/>
              <a:t>Communicate with the PE teacher</a:t>
            </a:r>
          </a:p>
          <a:p>
            <a:pPr eaLnBrk="1" hangingPunct="1">
              <a:buNone/>
            </a:pPr>
            <a:endParaRPr lang="en-US" dirty="0" smtClean="0"/>
          </a:p>
          <a:p>
            <a:pPr eaLnBrk="1" hangingPunct="1">
              <a:buNone/>
            </a:pPr>
            <a:endParaRPr lang="en-US" dirty="0" smtClean="0"/>
          </a:p>
          <a:p>
            <a:pPr eaLnBrk="1" hangingPunct="1">
              <a:buNone/>
            </a:pPr>
            <a:endParaRPr lang="en-US" dirty="0" smtClean="0"/>
          </a:p>
          <a:p>
            <a:pPr eaLnBrk="1" hangingPunct="1">
              <a:buNone/>
            </a:pPr>
            <a:endParaRPr lang="en-US" dirty="0" smtClean="0"/>
          </a:p>
          <a:p>
            <a:pPr eaLnBrk="1" hangingPunct="1">
              <a:buNone/>
            </a:pPr>
            <a:endParaRPr lang="en-US" dirty="0" smtClean="0"/>
          </a:p>
          <a:p>
            <a:pPr eaLnBrk="1" hangingPunct="1">
              <a:buNone/>
            </a:pPr>
            <a:endParaRPr lang="en-US" dirty="0" smtClean="0"/>
          </a:p>
          <a:p>
            <a:pPr eaLnBrk="1" hangingPunct="1">
              <a:buNone/>
            </a:pPr>
            <a:endParaRPr lang="en-US" dirty="0" smtClean="0"/>
          </a:p>
          <a:p>
            <a:pPr eaLnBrk="1" hangingPunct="1">
              <a:buNone/>
            </a:pPr>
            <a:endParaRPr lang="en-US" dirty="0" smtClean="0"/>
          </a:p>
          <a:p>
            <a:pPr eaLnBrk="1" hangingPunct="1">
              <a:buNone/>
            </a:pPr>
            <a:endParaRPr lang="en-US" dirty="0" smtClean="0"/>
          </a:p>
          <a:p>
            <a:pPr eaLnBrk="1" hangingPunct="1">
              <a:buNone/>
            </a:pPr>
            <a:endParaRPr lang="en-US" dirty="0" smtClean="0"/>
          </a:p>
          <a:p>
            <a:pPr eaLnBrk="1" hangingPunct="1">
              <a:buNone/>
            </a:pPr>
            <a:endParaRPr lang="en-US" dirty="0" smtClean="0"/>
          </a:p>
          <a:p>
            <a:pPr eaLnBrk="1" hangingPunct="1">
              <a:buNone/>
            </a:pPr>
            <a:endParaRPr lang="en-US" dirty="0" smtClean="0"/>
          </a:p>
          <a:p>
            <a:pPr eaLnBrk="1" hangingPunct="1">
              <a:buNone/>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228600" y="5029200"/>
            <a:ext cx="6934200" cy="990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dirty="0" smtClean="0">
                <a:solidFill>
                  <a:schemeClr val="tx1"/>
                </a:solidFill>
              </a:rPr>
              <a:t>Active Participation</a:t>
            </a:r>
          </a:p>
        </p:txBody>
      </p:sp>
      <p:sp>
        <p:nvSpPr>
          <p:cNvPr id="36867" name="Rectangle 4"/>
          <p:cNvSpPr>
            <a:spLocks noGrp="1" noChangeArrowheads="1"/>
          </p:cNvSpPr>
          <p:nvPr>
            <p:ph type="body" idx="1"/>
          </p:nvPr>
        </p:nvSpPr>
        <p:spPr bwMode="auto">
          <a:xfrm>
            <a:off x="228600" y="457200"/>
            <a:ext cx="6934200" cy="434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Be on time</a:t>
            </a:r>
          </a:p>
          <a:p>
            <a:pPr eaLnBrk="1" hangingPunct="1"/>
            <a:r>
              <a:rPr lang="en-US" dirty="0" smtClean="0"/>
              <a:t>Preferential seating</a:t>
            </a:r>
          </a:p>
          <a:p>
            <a:pPr eaLnBrk="1" hangingPunct="1"/>
            <a:r>
              <a:rPr lang="en-US" dirty="0" smtClean="0"/>
              <a:t>Interaction with gen </a:t>
            </a:r>
            <a:r>
              <a:rPr lang="en-US" dirty="0" err="1" smtClean="0"/>
              <a:t>ed</a:t>
            </a:r>
            <a:r>
              <a:rPr lang="en-US" dirty="0" smtClean="0"/>
              <a:t> peers</a:t>
            </a:r>
          </a:p>
          <a:p>
            <a:pPr eaLnBrk="1" hangingPunct="1"/>
            <a:r>
              <a:rPr lang="en-US" dirty="0" smtClean="0"/>
              <a:t>Maximize student involvement in activities</a:t>
            </a:r>
          </a:p>
          <a:p>
            <a:pPr eaLnBrk="1" hangingPunct="1"/>
            <a:endParaRPr lang="en-US" dirty="0" smtClean="0"/>
          </a:p>
          <a:p>
            <a:pPr eaLnBrk="1" hangingPunct="1">
              <a:buNone/>
            </a:pPr>
            <a:endParaRPr lang="en-US" dirty="0" smtClean="0"/>
          </a:p>
        </p:txBody>
      </p:sp>
      <p:pic>
        <p:nvPicPr>
          <p:cNvPr id="5127" name="Picture 7" descr="C:\Documents and Settings\m.slusser\Local Settings\Temporary Internet Files\Content.IE5\26BZUGJO\MC900060327[1].wmf"/>
          <p:cNvPicPr>
            <a:picLocks noChangeAspect="1" noChangeArrowheads="1"/>
          </p:cNvPicPr>
          <p:nvPr/>
        </p:nvPicPr>
        <p:blipFill>
          <a:blip r:embed="rId3"/>
          <a:srcRect/>
          <a:stretch>
            <a:fillRect/>
          </a:stretch>
        </p:blipFill>
        <p:spPr bwMode="auto">
          <a:xfrm>
            <a:off x="3810000" y="3276600"/>
            <a:ext cx="1805026" cy="128107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228600" y="5029200"/>
            <a:ext cx="6934200" cy="990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dirty="0" smtClean="0">
                <a:solidFill>
                  <a:schemeClr val="tx1"/>
                </a:solidFill>
              </a:rPr>
              <a:t>What to Wear?</a:t>
            </a:r>
          </a:p>
        </p:txBody>
      </p:sp>
      <p:sp>
        <p:nvSpPr>
          <p:cNvPr id="38915" name="Rectangle 4"/>
          <p:cNvSpPr>
            <a:spLocks noGrp="1" noChangeArrowheads="1"/>
          </p:cNvSpPr>
          <p:nvPr>
            <p:ph type="body" idx="1"/>
          </p:nvPr>
        </p:nvSpPr>
        <p:spPr bwMode="auto">
          <a:xfrm>
            <a:off x="228600" y="457200"/>
            <a:ext cx="6934200" cy="434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Does student need help dressing out for PE? </a:t>
            </a:r>
          </a:p>
          <a:p>
            <a:pPr eaLnBrk="1" hangingPunct="1"/>
            <a:r>
              <a:rPr lang="en-US" dirty="0" smtClean="0"/>
              <a:t>Dress out in alternate setting</a:t>
            </a:r>
          </a:p>
          <a:p>
            <a:pPr eaLnBrk="1" hangingPunct="1"/>
            <a:r>
              <a:rPr lang="en-US" dirty="0" smtClean="0"/>
              <a:t>Set an example –wear tennis shoes, dress appropriately so that you can move.</a:t>
            </a:r>
          </a:p>
          <a:p>
            <a:pPr eaLnBrk="1" hangingPunct="1"/>
            <a:r>
              <a:rPr lang="en-US" dirty="0" smtClean="0"/>
              <a:t>Cell phones?!?!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782762"/>
          </a:xfrm>
        </p:spPr>
        <p:txBody>
          <a:bodyPr/>
          <a:lstStyle/>
          <a:p>
            <a:r>
              <a:rPr lang="en-US" sz="2400" dirty="0" smtClean="0"/>
              <a:t>Be prepared for PE!  Tennis shoes are recommended, high heels are NOT!  Cell phones are not user friendly in PE.  It’s best to leave them in the room while you work with the students!</a:t>
            </a:r>
            <a:endParaRPr lang="en-US" sz="2400" dirty="0"/>
          </a:p>
        </p:txBody>
      </p:sp>
      <p:sp>
        <p:nvSpPr>
          <p:cNvPr id="5" name="Text Placeholder 4"/>
          <p:cNvSpPr>
            <a:spLocks noGrp="1"/>
          </p:cNvSpPr>
          <p:nvPr>
            <p:ph type="body" sz="half" idx="1"/>
          </p:nvPr>
        </p:nvSpPr>
        <p:spPr>
          <a:xfrm>
            <a:off x="457200" y="2133600"/>
            <a:ext cx="4038600" cy="3992563"/>
          </a:xfrm>
        </p:spPr>
        <p:txBody>
          <a:bodyPr/>
          <a:lstStyle/>
          <a:p>
            <a:pPr>
              <a:buNone/>
            </a:pPr>
            <a:endParaRPr lang="en-US" dirty="0"/>
          </a:p>
        </p:txBody>
      </p:sp>
      <p:pic>
        <p:nvPicPr>
          <p:cNvPr id="1026" name="Picture 2" descr="C:\Documents and Settings\m.slusser\Local Settings\Temporary Internet Files\Content.IE5\26BZUGJO\MC900353180[1].wmf"/>
          <p:cNvPicPr>
            <a:picLocks noGrp="1" noChangeAspect="1" noChangeArrowheads="1"/>
          </p:cNvPicPr>
          <p:nvPr>
            <p:ph type="clipArt" sz="half" idx="2"/>
          </p:nvPr>
        </p:nvPicPr>
        <p:blipFill>
          <a:blip r:embed="rId3"/>
          <a:srcRect/>
          <a:stretch>
            <a:fillRect/>
          </a:stretch>
        </p:blipFill>
        <p:spPr bwMode="auto">
          <a:xfrm>
            <a:off x="1295400" y="3505200"/>
            <a:ext cx="1819747" cy="1536071"/>
          </a:xfrm>
          <a:prstGeom prst="rect">
            <a:avLst/>
          </a:prstGeom>
          <a:noFill/>
        </p:spPr>
      </p:pic>
      <p:pic>
        <p:nvPicPr>
          <p:cNvPr id="1027" name="Picture 3" descr="C:\Documents and Settings\m.slusser\Local Settings\Temporary Internet Files\Content.IE5\J0NJIUFX\MC900434837[1].png"/>
          <p:cNvPicPr>
            <a:picLocks noChangeAspect="1" noChangeArrowheads="1"/>
          </p:cNvPicPr>
          <p:nvPr/>
        </p:nvPicPr>
        <p:blipFill>
          <a:blip r:embed="rId4"/>
          <a:srcRect/>
          <a:stretch>
            <a:fillRect/>
          </a:stretch>
        </p:blipFill>
        <p:spPr bwMode="auto">
          <a:xfrm>
            <a:off x="5410200" y="2971800"/>
            <a:ext cx="1714500" cy="17145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228600" y="5029200"/>
            <a:ext cx="6934200" cy="990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dirty="0" smtClean="0">
                <a:solidFill>
                  <a:schemeClr val="tx1"/>
                </a:solidFill>
              </a:rPr>
              <a:t>Supervision</a:t>
            </a:r>
          </a:p>
        </p:txBody>
      </p:sp>
      <p:sp>
        <p:nvSpPr>
          <p:cNvPr id="40963" name="Rectangle 4"/>
          <p:cNvSpPr>
            <a:spLocks noGrp="1" noChangeArrowheads="1"/>
          </p:cNvSpPr>
          <p:nvPr>
            <p:ph type="body" idx="1"/>
          </p:nvPr>
        </p:nvSpPr>
        <p:spPr bwMode="auto">
          <a:xfrm>
            <a:off x="228600" y="457200"/>
            <a:ext cx="6934200" cy="434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Accompany student to PE and remain throughout class</a:t>
            </a:r>
          </a:p>
          <a:p>
            <a:pPr eaLnBrk="1" hangingPunct="1"/>
            <a:r>
              <a:rPr lang="en-US" dirty="0" smtClean="0"/>
              <a:t>Levels of supervision</a:t>
            </a:r>
          </a:p>
          <a:p>
            <a:pPr eaLnBrk="1" hangingPunct="1"/>
            <a:r>
              <a:rPr lang="en-US" dirty="0" smtClean="0"/>
              <a:t>Behavior Plan?</a:t>
            </a:r>
          </a:p>
          <a:p>
            <a:pPr eaLnBrk="1" hangingPunct="1"/>
            <a:r>
              <a:rPr lang="en-US" dirty="0" smtClean="0"/>
              <a:t>Knowledge of rules/procedures in PE</a:t>
            </a:r>
          </a:p>
        </p:txBody>
      </p:sp>
      <p:pic>
        <p:nvPicPr>
          <p:cNvPr id="2052" name="Picture 4" descr="C:\Documents and Settings\m.slusser\Local Settings\Temporary Internet Files\Content.IE5\J0NJIUFX\MC900055113[1].wmf"/>
          <p:cNvPicPr>
            <a:picLocks noChangeAspect="1" noChangeArrowheads="1"/>
          </p:cNvPicPr>
          <p:nvPr/>
        </p:nvPicPr>
        <p:blipFill>
          <a:blip r:embed="rId3"/>
          <a:srcRect/>
          <a:stretch>
            <a:fillRect/>
          </a:stretch>
        </p:blipFill>
        <p:spPr bwMode="auto">
          <a:xfrm>
            <a:off x="4876801" y="3733800"/>
            <a:ext cx="1982708" cy="124937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228600" y="5029200"/>
            <a:ext cx="6934200" cy="990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dirty="0" smtClean="0">
                <a:solidFill>
                  <a:schemeClr val="tx1"/>
                </a:solidFill>
              </a:rPr>
              <a:t>Communication</a:t>
            </a:r>
          </a:p>
        </p:txBody>
      </p:sp>
      <p:sp>
        <p:nvSpPr>
          <p:cNvPr id="43011" name="Rectangle 4"/>
          <p:cNvSpPr>
            <a:spLocks noGrp="1" noChangeArrowheads="1"/>
          </p:cNvSpPr>
          <p:nvPr>
            <p:ph type="body" idx="1"/>
          </p:nvPr>
        </p:nvSpPr>
        <p:spPr bwMode="auto">
          <a:xfrm>
            <a:off x="228600" y="457200"/>
            <a:ext cx="6934200" cy="434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None/>
            </a:pPr>
            <a:r>
              <a:rPr lang="en-US" dirty="0" smtClean="0"/>
              <a:t>Staff Communication</a:t>
            </a:r>
          </a:p>
          <a:p>
            <a:pPr eaLnBrk="1" hangingPunct="1"/>
            <a:r>
              <a:rPr lang="en-US" dirty="0" smtClean="0"/>
              <a:t>Communicate </a:t>
            </a:r>
            <a:r>
              <a:rPr lang="en-US" dirty="0" smtClean="0"/>
              <a:t>regularly with PE staff and peers</a:t>
            </a:r>
          </a:p>
          <a:p>
            <a:pPr eaLnBrk="1" hangingPunct="1">
              <a:buNone/>
            </a:pPr>
            <a:r>
              <a:rPr lang="en-US" dirty="0" smtClean="0"/>
              <a:t>Student Communication</a:t>
            </a:r>
          </a:p>
          <a:p>
            <a:pPr eaLnBrk="1" hangingPunct="1"/>
            <a:r>
              <a:rPr lang="en-US" dirty="0" smtClean="0"/>
              <a:t>Repeat instructions in simple terms</a:t>
            </a:r>
          </a:p>
          <a:p>
            <a:pPr eaLnBrk="1" hangingPunct="1"/>
            <a:r>
              <a:rPr lang="en-US" dirty="0" smtClean="0"/>
              <a:t>Use visual symbols/schedule</a:t>
            </a:r>
          </a:p>
          <a:p>
            <a:pPr eaLnBrk="1" hangingPunct="1"/>
            <a:r>
              <a:rPr lang="en-US" dirty="0" smtClean="0"/>
              <a:t>Demonstration </a:t>
            </a:r>
          </a:p>
          <a:p>
            <a:pPr eaLnBrk="1" hangingPunct="1"/>
            <a:endParaRPr lang="en-US" dirty="0" smtClean="0"/>
          </a:p>
        </p:txBody>
      </p:sp>
      <p:pic>
        <p:nvPicPr>
          <p:cNvPr id="3074" name="Picture 2" descr="C:\Documents and Settings\m.slusser\Local Settings\Temporary Internet Files\Content.IE5\26BZUGJO\MC900389218[1].wmf"/>
          <p:cNvPicPr>
            <a:picLocks noChangeAspect="1" noChangeArrowheads="1"/>
          </p:cNvPicPr>
          <p:nvPr/>
        </p:nvPicPr>
        <p:blipFill>
          <a:blip r:embed="rId3"/>
          <a:srcRect/>
          <a:stretch>
            <a:fillRect/>
          </a:stretch>
        </p:blipFill>
        <p:spPr bwMode="auto">
          <a:xfrm>
            <a:off x="6096000" y="4114800"/>
            <a:ext cx="901294" cy="114482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606</TotalTime>
  <Words>889</Words>
  <Application>Microsoft Office PowerPoint</Application>
  <PresentationFormat>On-screen Show (4:3)</PresentationFormat>
  <Paragraphs>119</Paragraphs>
  <Slides>12</Slides>
  <Notes>12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Default Design</vt:lpstr>
      <vt:lpstr>Custom Design</vt:lpstr>
      <vt:lpstr>Physical Education</vt:lpstr>
      <vt:lpstr>What is Physical Education</vt:lpstr>
      <vt:lpstr>The Law</vt:lpstr>
      <vt:lpstr>Expectations of  the Assistant in PE</vt:lpstr>
      <vt:lpstr>Active Participation</vt:lpstr>
      <vt:lpstr>What to Wear?</vt:lpstr>
      <vt:lpstr>Be prepared for PE!  Tennis shoes are recommended, high heels are NOT!  Cell phones are not user friendly in PE.  It’s best to leave them in the room while you work with the students!</vt:lpstr>
      <vt:lpstr>Supervision</vt:lpstr>
      <vt:lpstr>Communication</vt:lpstr>
      <vt:lpstr>Strategies for Participation</vt:lpstr>
      <vt:lpstr>Resources</vt:lpstr>
      <vt:lpstr>CMS Adapted PE Staff</vt:lpstr>
    </vt:vector>
  </TitlesOfParts>
  <Company>trone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Debbie Allison</dc:creator>
  <cp:lastModifiedBy>m.slusser</cp:lastModifiedBy>
  <cp:revision>46</cp:revision>
  <dcterms:created xsi:type="dcterms:W3CDTF">2010-06-24T12:38:44Z</dcterms:created>
  <dcterms:modified xsi:type="dcterms:W3CDTF">2011-06-30T16:02:44Z</dcterms:modified>
</cp:coreProperties>
</file>