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202E52A-A2F0-4DD4-B162-8FD71E1BD1A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746B7B3-5735-449A-8AB4-3B540B1AB5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eacherspayteachers.com/Product/Going-to-Pe-Social-story-1055433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microsoft.com/office/2007/relationships/hdphoto" Target="../media/hdphoto8.wdp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0idZghw97dc?list=PLRDgO4j2HG35WwvC0_imzUntsKfu1Vh2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r4_dOorquQ?list=PLRDgO4j2HG35WwvC0_imzUntsKfu1Vh2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07" y="457200"/>
            <a:ext cx="8001000" cy="32766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latin typeface="Georgia" panose="02040502050405020303" pitchFamily="18" charset="0"/>
              </a:rPr>
              <a:t>PHYSICAL EDUCATION</a:t>
            </a:r>
            <a:br>
              <a:rPr lang="en-US" sz="4900" dirty="0" smtClean="0">
                <a:latin typeface="Georgia" panose="02040502050405020303" pitchFamily="18" charset="0"/>
              </a:rPr>
            </a:br>
            <a:r>
              <a:rPr lang="en-US" sz="4900" dirty="0" smtClean="0">
                <a:latin typeface="Georgia" panose="02040502050405020303" pitchFamily="18" charset="0"/>
              </a:rPr>
              <a:t>AND STUDENTS WITH </a:t>
            </a:r>
            <a:br>
              <a:rPr lang="en-US" sz="4900" dirty="0" smtClean="0">
                <a:latin typeface="Georgia" panose="02040502050405020303" pitchFamily="18" charset="0"/>
              </a:rPr>
            </a:br>
            <a:endParaRPr lang="en-US" sz="1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6" b="94652" l="1487" r="98885">
                        <a14:foregroundMark x1="7063" y1="49198" x2="7063" y2="49198"/>
                        <a14:foregroundMark x1="24164" y1="38503" x2="24164" y2="38503"/>
                        <a14:foregroundMark x1="45725" y1="27807" x2="45725" y2="27807"/>
                        <a14:foregroundMark x1="55762" y1="26738" x2="55762" y2="26738"/>
                        <a14:foregroundMark x1="70632" y1="26738" x2="70632" y2="26738"/>
                        <a14:foregroundMark x1="83271" y1="29412" x2="83271" y2="29412"/>
                        <a14:foregroundMark x1="79926" y1="68449" x2="79926" y2="68449"/>
                      </a14:backgroundRemoval>
                    </a14:imgEffect>
                    <a14:imgEffect>
                      <a14:artisticCrisscrossEtching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5" y="1752600"/>
            <a:ext cx="6690307" cy="430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sz="4800" dirty="0" smtClean="0"/>
              <a:t>Visuals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41332"/>
          </a:xfrm>
        </p:spPr>
        <p:txBody>
          <a:bodyPr/>
          <a:lstStyle/>
          <a:p>
            <a:r>
              <a:rPr lang="en-US" dirty="0" smtClean="0"/>
              <a:t>If possible, provide a visual - </a:t>
            </a:r>
            <a:r>
              <a:rPr lang="en-US" sz="2400" dirty="0" smtClean="0"/>
              <a:t>May not understand spoken word, but may be able to associate a visual with activity.</a:t>
            </a:r>
          </a:p>
          <a:p>
            <a:r>
              <a:rPr lang="en-US" dirty="0" smtClean="0"/>
              <a:t>Which is better…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sz="2400" dirty="0" smtClean="0"/>
              <a:t>Introducing Basketball:			    </a:t>
            </a:r>
            <a:r>
              <a:rPr lang="en-US" sz="2800" dirty="0" smtClean="0"/>
              <a:t>OR</a:t>
            </a:r>
            <a:r>
              <a:rPr lang="en-US" dirty="0" smtClean="0"/>
              <a:t>					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Throw ball with a partner:</a:t>
            </a:r>
            <a:r>
              <a:rPr lang="en-US" sz="2800" dirty="0" smtClean="0"/>
              <a:t>		    OR</a:t>
            </a:r>
            <a:endParaRPr lang="en-US" sz="2800" dirty="0"/>
          </a:p>
        </p:txBody>
      </p:sp>
      <p:pic>
        <p:nvPicPr>
          <p:cNvPr id="7" name="Picture 6" descr="B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6596" y="2667000"/>
            <a:ext cx="1295400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Bba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6100" y="2653495"/>
            <a:ext cx="1295400" cy="1219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r="23825"/>
          <a:stretch/>
        </p:blipFill>
        <p:spPr bwMode="auto">
          <a:xfrm>
            <a:off x="4648200" y="4511040"/>
            <a:ext cx="1295400" cy="128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95800"/>
            <a:ext cx="1295400" cy="1280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29200" y="3810000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5715000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3810000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5726668"/>
            <a:ext cx="304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sz="4800" dirty="0" smtClean="0"/>
              <a:t>Social Stories</a:t>
            </a:r>
            <a:endParaRPr lang="en-US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“Describe a situation, skill or concept in terms of relevant “social” cues in a patient and reassuring manner that is easily understood by its audience” </a:t>
            </a:r>
            <a:r>
              <a:rPr lang="en-US" sz="2400" dirty="0" smtClean="0"/>
              <a:t>(Carol Gray)</a:t>
            </a:r>
            <a:endParaRPr lang="en-US" dirty="0" smtClean="0"/>
          </a:p>
          <a:p>
            <a:pPr lvl="1"/>
            <a:r>
              <a:rPr lang="en-US" sz="2200" dirty="0" smtClean="0"/>
              <a:t>Address issues that impact student’s participation in P.E. class,</a:t>
            </a:r>
          </a:p>
          <a:p>
            <a:pPr lvl="1"/>
            <a:r>
              <a:rPr lang="en-US" sz="2200" dirty="0"/>
              <a:t>T</a:t>
            </a:r>
            <a:r>
              <a:rPr lang="en-US" sz="2200" dirty="0" smtClean="0"/>
              <a:t>ool to assist individuals on spectrum to better understand,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an be presented in written illustrated form.</a:t>
            </a:r>
          </a:p>
          <a:p>
            <a:pPr marL="0" indent="0" algn="ctr">
              <a:buNone/>
            </a:pPr>
            <a:endParaRPr lang="en-US" sz="1600" b="1" dirty="0">
              <a:hlinkClick r:id="rId2"/>
            </a:endParaRPr>
          </a:p>
          <a:p>
            <a:pPr marL="0" indent="0" algn="ctr">
              <a:buNone/>
            </a:pPr>
            <a:endParaRPr lang="en-US" sz="1600" b="1" dirty="0" smtClean="0">
              <a:hlinkClick r:id="rId2"/>
            </a:endParaRPr>
          </a:p>
          <a:p>
            <a:pPr marL="0" indent="0" algn="r">
              <a:buNone/>
            </a:pPr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“Going to PE”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smtClean="0"/>
              <a:t>by Lindsey </a:t>
            </a:r>
            <a:r>
              <a:rPr lang="en-US" sz="2800" b="1" dirty="0" err="1" smtClean="0"/>
              <a:t>Etzelmiller</a:t>
            </a:r>
            <a:endParaRPr lang="en-US" sz="2800" b="1" dirty="0" smtClean="0"/>
          </a:p>
          <a:p>
            <a:pPr marL="0" indent="0" algn="r">
              <a:buNone/>
            </a:pPr>
            <a:r>
              <a:rPr lang="en-US" sz="1800" dirty="0" smtClean="0"/>
              <a:t>(Source: Teachers Pay Teachers)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0" b="100000" l="0" r="100000">
                        <a14:backgroundMark x1="19725" y1="51082" x2="19725" y2="51082"/>
                        <a14:backgroundMark x1="59633" y1="90043" x2="59633" y2="90043"/>
                        <a14:backgroundMark x1="90826" y1="56277" x2="90826" y2="56277"/>
                        <a14:backgroundMark x1="88991" y1="17316" x2="88991" y2="17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24400"/>
            <a:ext cx="1174915" cy="1244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172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8EC0"/>
                </a:solidFill>
                <a:latin typeface="+mj-lt"/>
              </a:rPr>
              <a:t>Alyssa’s Notebook</a:t>
            </a:r>
            <a:endParaRPr lang="en-US" b="1" u="sng" dirty="0">
              <a:solidFill>
                <a:srgbClr val="008E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14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149" y="319858"/>
            <a:ext cx="9174149" cy="1295400"/>
          </a:xfrm>
        </p:spPr>
        <p:txBody>
          <a:bodyPr/>
          <a:lstStyle/>
          <a:p>
            <a:pPr algn="ctr"/>
            <a:r>
              <a:rPr lang="en-US" sz="4800" dirty="0" smtClean="0"/>
              <a:t>Playing in 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(A Social Story about Good Sportsmanship)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2155208"/>
            <a:ext cx="5105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92D5C"/>
                </a:solidFill>
              </a:rPr>
              <a:t>Playing games with other kids in PE can be fun, but I won’t always win.</a:t>
            </a:r>
            <a:endParaRPr lang="en-US" dirty="0">
              <a:solidFill>
                <a:srgbClr val="092D5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" b="100000" l="1667" r="100000">
                        <a14:backgroundMark x1="92708" y1="63333" x2="92708" y2="63333"/>
                        <a14:backgroundMark x1="10625" y1="92222" x2="10625" y2="92222"/>
                        <a14:backgroundMark x1="11667" y1="8333" x2="11667" y2="8333"/>
                        <a14:backgroundMark x1="90833" y1="6944" x2="90833" y2="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6" r="2315"/>
          <a:stretch/>
        </p:blipFill>
        <p:spPr>
          <a:xfrm>
            <a:off x="5496280" y="1757612"/>
            <a:ext cx="1547859" cy="1228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381" y="3215472"/>
            <a:ext cx="536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92D5C"/>
                </a:solidFill>
              </a:rPr>
              <a:t>Sometimes I will win, but sometimes I will lose, and that is OK!</a:t>
            </a:r>
            <a:endParaRPr lang="en-US" dirty="0">
              <a:solidFill>
                <a:srgbClr val="092D5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78" b="11823"/>
          <a:stretch/>
        </p:blipFill>
        <p:spPr>
          <a:xfrm>
            <a:off x="6572028" y="2986205"/>
            <a:ext cx="1725414" cy="123133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" name="TextBox 10"/>
          <p:cNvSpPr txBox="1"/>
          <p:nvPr/>
        </p:nvSpPr>
        <p:spPr>
          <a:xfrm>
            <a:off x="284154" y="4217543"/>
            <a:ext cx="516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92D5C"/>
                </a:solidFill>
              </a:rPr>
              <a:t>I will tell others “Good game!” or give them a high five and say “Nice job!”</a:t>
            </a:r>
            <a:endParaRPr lang="en-US" dirty="0">
              <a:solidFill>
                <a:srgbClr val="092D5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4" b="100000" l="0" r="100000">
                        <a14:backgroundMark x1="92580" y1="35393" x2="92580" y2="35393"/>
                        <a14:backgroundMark x1="48410" y1="62921" x2="48410" y2="62921"/>
                        <a14:backgroundMark x1="15194" y1="87079" x2="15194" y2="87079"/>
                        <a14:backgroundMark x1="92580" y1="94382" x2="92580" y2="94382"/>
                        <a14:backgroundMark x1="9894" y1="18539" x2="9894" y2="18539"/>
                        <a14:backgroundMark x1="51943" y1="14045" x2="51943" y2="14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18" y="4224917"/>
            <a:ext cx="1635856" cy="10289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0846" y="5499341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92D5C"/>
                </a:solidFill>
              </a:rPr>
              <a:t>I will smile and have a good time.  It’s OK to not win all the time.</a:t>
            </a:r>
            <a:endParaRPr lang="en-US" dirty="0">
              <a:solidFill>
                <a:srgbClr val="092D5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05" y="5369042"/>
            <a:ext cx="1642589" cy="10930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621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sz="4800" dirty="0" smtClean="0"/>
              <a:t>Reinforcement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029200"/>
          </a:xfrm>
        </p:spPr>
        <p:txBody>
          <a:bodyPr>
            <a:normAutofit/>
          </a:bodyPr>
          <a:lstStyle/>
          <a:p>
            <a:pPr lvl="1" indent="-577850">
              <a:lnSpc>
                <a:spcPct val="60000"/>
              </a:lnSpc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POSITIVE</a:t>
            </a:r>
          </a:p>
          <a:p>
            <a:pPr lvl="1">
              <a:lnSpc>
                <a:spcPct val="60000"/>
              </a:lnSpc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	     SPECIFIC</a:t>
            </a:r>
          </a:p>
          <a:p>
            <a:pPr lvl="1">
              <a:lnSpc>
                <a:spcPct val="60000"/>
              </a:lnSpc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		 	      FREQUENT</a:t>
            </a:r>
          </a:p>
          <a:p>
            <a:pPr lvl="1">
              <a:lnSpc>
                <a:spcPct val="6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					CONSISTENT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3300" b="1" dirty="0" smtClean="0"/>
              <a:t>Verbal Praise</a:t>
            </a:r>
          </a:p>
          <a:p>
            <a:pPr marL="804863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“Great job waiting in line!”</a:t>
            </a:r>
          </a:p>
          <a:p>
            <a:pPr marL="804863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“Thank you for sitting quietly.”</a:t>
            </a:r>
          </a:p>
          <a:p>
            <a:pPr marL="804863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“Awesome job bouncing the basketball!”</a:t>
            </a:r>
          </a:p>
          <a:p>
            <a:pPr marL="804863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“Good try shooting the ball!”</a:t>
            </a:r>
            <a:endParaRPr lang="en-US" b="1" dirty="0" smtClean="0"/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3300" b="1" dirty="0" smtClean="0"/>
              <a:t>Physical </a:t>
            </a:r>
            <a:r>
              <a:rPr lang="en-US" dirty="0" smtClean="0"/>
              <a:t>(depending on student)</a:t>
            </a:r>
          </a:p>
          <a:p>
            <a:pPr marL="858838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High fives</a:t>
            </a:r>
          </a:p>
          <a:p>
            <a:pPr marL="858838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Hugs</a:t>
            </a:r>
          </a:p>
          <a:p>
            <a:pPr marL="858838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Pats on the back</a:t>
            </a:r>
          </a:p>
          <a:p>
            <a:pPr marL="858838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b="1" dirty="0" smtClean="0"/>
              <a:t>Token Boards </a:t>
            </a:r>
            <a:r>
              <a:rPr lang="en-US" b="1" dirty="0" smtClean="0"/>
              <a:t>- </a:t>
            </a:r>
            <a:r>
              <a:rPr lang="en-US" dirty="0" smtClean="0"/>
              <a:t>Earn </a:t>
            </a:r>
            <a:r>
              <a:rPr lang="en-US" dirty="0" err="1" smtClean="0"/>
              <a:t>reinforcer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b="1" dirty="0" smtClean="0"/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040">
            <a:off x="5855146" y="3319857"/>
            <a:ext cx="2855813" cy="21418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41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72000"/>
          </a:xfrm>
        </p:spPr>
        <p:txBody>
          <a:bodyPr>
            <a:normAutofit/>
          </a:bodyPr>
          <a:lstStyle/>
          <a:p>
            <a:pPr lvl="1" indent="0">
              <a:spcBef>
                <a:spcPts val="0"/>
              </a:spcBef>
              <a:buNone/>
            </a:pPr>
            <a:r>
              <a:rPr lang="en-US" sz="2400" dirty="0" smtClean="0"/>
              <a:t>Teacher:   “Do you want to play soccer?”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 smtClean="0"/>
              <a:t>Student:    “No.”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 smtClean="0"/>
              <a:t>Teacher:   “Do you want to kick the soccer ball?”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 smtClean="0"/>
              <a:t>Student:    “No.”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 smtClean="0"/>
              <a:t>Teacher:   “Do you want to hold the soccer ball?”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 smtClean="0"/>
              <a:t>Student:    “No.”</a:t>
            </a:r>
          </a:p>
          <a:p>
            <a:pPr marL="285750" lvl="1" indent="0">
              <a:spcBef>
                <a:spcPts val="0"/>
              </a:spcBef>
              <a:buNone/>
            </a:pPr>
            <a:endParaRPr lang="en-US" sz="1600" dirty="0" smtClean="0"/>
          </a:p>
          <a:p>
            <a:pPr marL="285750" lvl="1" indent="0">
              <a:spcBef>
                <a:spcPts val="0"/>
              </a:spcBef>
              <a:buNone/>
            </a:pPr>
            <a:r>
              <a:rPr lang="en-US" dirty="0" smtClean="0"/>
              <a:t>Instead, use a forced choice - give the student a feeling of control:</a:t>
            </a:r>
          </a:p>
          <a:p>
            <a:pPr marL="865188" lvl="1" indent="-2428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“Do you want to </a:t>
            </a:r>
            <a:r>
              <a:rPr lang="en-US" sz="2400" dirty="0" smtClean="0"/>
              <a:t>play soccer for 5 minutes or 10?”</a:t>
            </a:r>
            <a:endParaRPr lang="en-US" sz="2400" dirty="0"/>
          </a:p>
          <a:p>
            <a:pPr marL="865188" lvl="1" indent="-2428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“Are you going to kick the purple soccer ball or the red?”</a:t>
            </a:r>
          </a:p>
          <a:p>
            <a:pPr marL="865188" lvl="1" indent="-2428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“Soccer or math?”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Forced Choices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363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349" y="160338"/>
            <a:ext cx="8382000" cy="906462"/>
          </a:xfrm>
        </p:spPr>
        <p:txBody>
          <a:bodyPr/>
          <a:lstStyle/>
          <a:p>
            <a:pPr algn="ctr"/>
            <a:r>
              <a:rPr lang="en-US" sz="4800" dirty="0" err="1" smtClean="0"/>
              <a:t>Premack</a:t>
            </a:r>
            <a:r>
              <a:rPr lang="en-US" sz="4800" dirty="0" smtClean="0"/>
              <a:t> </a:t>
            </a:r>
            <a:r>
              <a:rPr lang="en-US" sz="4800" dirty="0"/>
              <a:t>Principle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4939198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900" dirty="0"/>
              <a:t>Follow an undesirable activity with a desirable </a:t>
            </a:r>
            <a:r>
              <a:rPr lang="en-US" sz="2900" dirty="0" smtClean="0"/>
              <a:t>activity.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3000" dirty="0" smtClean="0"/>
          </a:p>
          <a:p>
            <a:pPr marL="401638" lvl="1" indent="0">
              <a:spcBef>
                <a:spcPts val="0"/>
              </a:spcBef>
              <a:buNone/>
            </a:pPr>
            <a:r>
              <a:rPr lang="en-US" sz="2600" dirty="0" smtClean="0"/>
              <a:t>First PE...</a:t>
            </a:r>
            <a:r>
              <a:rPr lang="en-US" sz="2600" b="1" dirty="0"/>
              <a:t>t</a:t>
            </a:r>
            <a:r>
              <a:rPr lang="en-US" sz="2600" b="1" dirty="0" smtClean="0"/>
              <a:t>hen</a:t>
            </a:r>
            <a:r>
              <a:rPr lang="en-US" sz="2600" dirty="0" smtClean="0"/>
              <a:t> computer.</a:t>
            </a:r>
          </a:p>
          <a:p>
            <a:pPr marL="401638" lvl="1" indent="0">
              <a:spcBef>
                <a:spcPts val="0"/>
              </a:spcBef>
              <a:buNone/>
            </a:pPr>
            <a:endParaRPr lang="en-US" sz="2600" dirty="0"/>
          </a:p>
          <a:p>
            <a:pPr marL="401638" lvl="1" indent="0">
              <a:spcBef>
                <a:spcPts val="0"/>
              </a:spcBef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Shoot </a:t>
            </a:r>
            <a:r>
              <a:rPr lang="en-US" sz="2600" dirty="0"/>
              <a:t>5 </a:t>
            </a:r>
            <a:r>
              <a:rPr lang="en-US" sz="2600" dirty="0" smtClean="0"/>
              <a:t>times…</a:t>
            </a:r>
            <a:r>
              <a:rPr lang="en-US" sz="2600" b="1" dirty="0"/>
              <a:t>t</a:t>
            </a:r>
            <a:r>
              <a:rPr lang="en-US" sz="2600" b="1" dirty="0" smtClean="0"/>
              <a:t>hen</a:t>
            </a:r>
            <a:r>
              <a:rPr lang="en-US" sz="2600" dirty="0" smtClean="0"/>
              <a:t> run.</a:t>
            </a:r>
          </a:p>
          <a:p>
            <a:pPr marL="401638" lvl="1" indent="0">
              <a:spcBef>
                <a:spcPts val="0"/>
              </a:spcBef>
              <a:buNone/>
            </a:pPr>
            <a:endParaRPr lang="en-US" sz="2600" b="1" dirty="0" smtClean="0"/>
          </a:p>
          <a:p>
            <a:pPr marL="401638" lvl="1" indent="0">
              <a:spcBef>
                <a:spcPts val="0"/>
              </a:spcBef>
              <a:buNone/>
            </a:pPr>
            <a:endParaRPr lang="en-US" sz="2600" b="1" dirty="0"/>
          </a:p>
          <a:p>
            <a:pPr marL="401638" lvl="1" indent="0">
              <a:spcBef>
                <a:spcPts val="0"/>
              </a:spcBef>
              <a:buNone/>
            </a:pPr>
            <a:r>
              <a:rPr lang="en-US" sz="2600" dirty="0" smtClean="0"/>
              <a:t>Stretch first…</a:t>
            </a:r>
            <a:r>
              <a:rPr lang="en-US" sz="2600" b="1" dirty="0"/>
              <a:t>t</a:t>
            </a:r>
            <a:r>
              <a:rPr lang="en-US" sz="2600" b="1" dirty="0" smtClean="0"/>
              <a:t>hen</a:t>
            </a:r>
            <a:r>
              <a:rPr lang="en-US" sz="2600" dirty="0" smtClean="0"/>
              <a:t> scooter.</a:t>
            </a:r>
          </a:p>
          <a:p>
            <a:pPr marL="401638" lvl="1" indent="0">
              <a:spcBef>
                <a:spcPts val="0"/>
              </a:spcBef>
              <a:buNone/>
            </a:pPr>
            <a:endParaRPr lang="en-US" sz="2600" dirty="0" smtClean="0"/>
          </a:p>
          <a:p>
            <a:pPr marL="401638" lvl="1" indent="0">
              <a:spcBef>
                <a:spcPts val="0"/>
              </a:spcBef>
              <a:buNone/>
            </a:pPr>
            <a:endParaRPr lang="en-US" sz="2200" dirty="0"/>
          </a:p>
          <a:p>
            <a:pPr marL="401638" lvl="1" indent="0">
              <a:spcBef>
                <a:spcPts val="0"/>
              </a:spcBef>
              <a:buNone/>
            </a:pPr>
            <a:r>
              <a:rPr lang="en-US" sz="2600" dirty="0" smtClean="0"/>
              <a:t>Eat veggies…</a:t>
            </a:r>
            <a:r>
              <a:rPr lang="en-US" sz="2600" b="1" dirty="0"/>
              <a:t>t</a:t>
            </a:r>
            <a:r>
              <a:rPr lang="en-US" sz="2600" b="1" dirty="0" smtClean="0"/>
              <a:t>hen</a:t>
            </a:r>
            <a:r>
              <a:rPr lang="en-US" sz="2600" dirty="0" smtClean="0"/>
              <a:t> </a:t>
            </a:r>
            <a:r>
              <a:rPr lang="en-US" sz="2600" dirty="0"/>
              <a:t>ice cream.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27" y="1865900"/>
            <a:ext cx="840200" cy="84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78" y="2878930"/>
            <a:ext cx="1573898" cy="990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53" y="2878930"/>
            <a:ext cx="1005840" cy="883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2"/>
          <a:stretch/>
        </p:blipFill>
        <p:spPr>
          <a:xfrm>
            <a:off x="4996590" y="4073733"/>
            <a:ext cx="1318291" cy="7995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8924"/>
          <a:stretch/>
        </p:blipFill>
        <p:spPr>
          <a:xfrm>
            <a:off x="7517874" y="3878669"/>
            <a:ext cx="1111506" cy="1079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16" y="5161532"/>
            <a:ext cx="1052913" cy="85614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6553200" y="2133600"/>
            <a:ext cx="64008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553200" y="3188493"/>
            <a:ext cx="64008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553200" y="4266240"/>
            <a:ext cx="64008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553200" y="5407490"/>
            <a:ext cx="64008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AutoShape 2" descr="Image result for scooter bo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lara_brickhouse\AppData\Local\Microsoft\Windows\Temporary Internet Files\Content.IE5\YFGODJRS\children_1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80" y="4873270"/>
            <a:ext cx="943895" cy="118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ra_brickhouse\AppData\Local\Microsoft\Windows\Temporary Internet Files\Content.IE5\YFGODJRS\childrens-parachute-game-and-play-mat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90" y="1828392"/>
            <a:ext cx="1321339" cy="8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4095"/>
            <a:ext cx="8229600" cy="1219200"/>
          </a:xfrm>
        </p:spPr>
        <p:txBody>
          <a:bodyPr/>
          <a:lstStyle/>
          <a:p>
            <a:pPr algn="ctr"/>
            <a:r>
              <a:rPr lang="en-US" sz="4800" dirty="0" smtClean="0"/>
              <a:t>General Tips for Autism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798"/>
            <a:ext cx="8382000" cy="4419601"/>
          </a:xfrm>
        </p:spPr>
        <p:txBody>
          <a:bodyPr>
            <a:normAutofit fontScale="92500" lnSpcReduction="10000"/>
          </a:bodyPr>
          <a:lstStyle/>
          <a:p>
            <a:r>
              <a:rPr lang="en-US" sz="4100" b="1" dirty="0" smtClean="0"/>
              <a:t>Be enthusiastic!</a:t>
            </a:r>
          </a:p>
          <a:p>
            <a:r>
              <a:rPr lang="en-US" dirty="0" smtClean="0"/>
              <a:t>Have a plan</a:t>
            </a:r>
          </a:p>
          <a:p>
            <a:r>
              <a:rPr lang="en-US" dirty="0" smtClean="0"/>
              <a:t>Know your students</a:t>
            </a:r>
          </a:p>
          <a:p>
            <a:r>
              <a:rPr lang="en-US" dirty="0" smtClean="0"/>
              <a:t>Accept mini victories</a:t>
            </a:r>
          </a:p>
          <a:p>
            <a:pPr lvl="1"/>
            <a:r>
              <a:rPr lang="en-US" dirty="0" smtClean="0"/>
              <a:t>Lining up correctly</a:t>
            </a:r>
          </a:p>
          <a:p>
            <a:pPr lvl="1"/>
            <a:r>
              <a:rPr lang="en-US" dirty="0" smtClean="0"/>
              <a:t>Waiting for turn</a:t>
            </a:r>
          </a:p>
          <a:p>
            <a:pPr lvl="1"/>
            <a:r>
              <a:rPr lang="en-US" dirty="0" smtClean="0"/>
              <a:t>Eye contact</a:t>
            </a:r>
          </a:p>
          <a:p>
            <a:pPr lvl="1"/>
            <a:r>
              <a:rPr lang="en-US" dirty="0" smtClean="0"/>
              <a:t>Smiles</a:t>
            </a:r>
          </a:p>
          <a:p>
            <a:r>
              <a:rPr lang="en-US" dirty="0" smtClean="0"/>
              <a:t>Ask questions</a:t>
            </a:r>
          </a:p>
          <a:p>
            <a:pPr lvl="1"/>
            <a:r>
              <a:rPr lang="en-US" dirty="0" smtClean="0"/>
              <a:t>Classroom teacher</a:t>
            </a:r>
          </a:p>
          <a:p>
            <a:pPr lvl="1"/>
            <a:r>
              <a:rPr lang="en-US" dirty="0" err="1" smtClean="0"/>
              <a:t>Paraeducators</a:t>
            </a:r>
            <a:endParaRPr lang="en-US" dirty="0" smtClean="0"/>
          </a:p>
          <a:p>
            <a:pPr lvl="1"/>
            <a:r>
              <a:rPr lang="en-US" dirty="0" smtClean="0"/>
              <a:t>Student</a:t>
            </a:r>
          </a:p>
          <a:p>
            <a:r>
              <a:rPr lang="en-US" dirty="0" smtClean="0"/>
              <a:t>Never underestimate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5520" r="11598" b="14414"/>
          <a:stretch/>
        </p:blipFill>
        <p:spPr>
          <a:xfrm rot="295286">
            <a:off x="5891765" y="1490720"/>
            <a:ext cx="2883103" cy="2468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2" t="11612" r="22864" b="16129"/>
          <a:stretch/>
        </p:blipFill>
        <p:spPr>
          <a:xfrm rot="21108738">
            <a:off x="4416421" y="3107891"/>
            <a:ext cx="2148758" cy="331946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26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Autism Adaptations Overview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>
            <a:normAutofit fontScale="92500" lnSpcReduction="10000"/>
          </a:bodyPr>
          <a:lstStyle/>
          <a:p>
            <a:pPr marL="622300" lvl="2" indent="-384175"/>
            <a:r>
              <a:rPr lang="en-US" sz="2600" dirty="0" smtClean="0"/>
              <a:t>Visuals – station signs, PEC system, picture stories, etc.</a:t>
            </a:r>
          </a:p>
          <a:p>
            <a:pPr marL="622300" lvl="2" indent="-384175"/>
            <a:r>
              <a:rPr lang="en-US" sz="2600" dirty="0" smtClean="0"/>
              <a:t>Predictable/structured routine</a:t>
            </a:r>
          </a:p>
          <a:p>
            <a:pPr marL="1079500" lvl="3" indent="-274638"/>
            <a:r>
              <a:rPr lang="en-US" sz="2200" dirty="0" smtClean="0"/>
              <a:t>Warm-up, activity, closure</a:t>
            </a:r>
          </a:p>
          <a:p>
            <a:pPr marL="622300" lvl="2" indent="-384175"/>
            <a:r>
              <a:rPr lang="en-US" sz="2600" dirty="0" smtClean="0"/>
              <a:t>Smooth transitions</a:t>
            </a:r>
          </a:p>
          <a:p>
            <a:pPr marL="622300" lvl="2" indent="-384175"/>
            <a:r>
              <a:rPr lang="en-US" sz="2600" dirty="0" smtClean="0"/>
              <a:t>Stations</a:t>
            </a:r>
          </a:p>
          <a:p>
            <a:pPr marL="622300" lvl="2" indent="-384175"/>
            <a:r>
              <a:rPr lang="en-US" sz="2600" dirty="0" smtClean="0"/>
              <a:t>Allow for extra time</a:t>
            </a:r>
          </a:p>
          <a:p>
            <a:pPr marL="622300" lvl="2" indent="-384175"/>
            <a:r>
              <a:rPr lang="en-US" sz="2600" dirty="0" smtClean="0"/>
              <a:t>Eliminate excessive stimulation</a:t>
            </a:r>
          </a:p>
          <a:p>
            <a:pPr marL="622300" lvl="2" indent="-384175"/>
            <a:r>
              <a:rPr lang="en-US" sz="2600" dirty="0" smtClean="0"/>
              <a:t>Vigorous exercise – reduce repetitive behaviors</a:t>
            </a:r>
          </a:p>
          <a:p>
            <a:pPr marL="622300" lvl="2" indent="-384175"/>
            <a:r>
              <a:rPr lang="en-US" sz="2600" dirty="0" smtClean="0"/>
              <a:t>Duplicate classroom teacher’s teaching strategies:</a:t>
            </a:r>
          </a:p>
          <a:p>
            <a:pPr marL="1079500" lvl="3" indent="-274638"/>
            <a:r>
              <a:rPr lang="en-US" sz="2200" dirty="0" smtClean="0"/>
              <a:t>Applied Behavior Analysis</a:t>
            </a:r>
          </a:p>
          <a:p>
            <a:pPr marL="1079500" lvl="3" indent="-274638"/>
            <a:r>
              <a:rPr lang="en-US" sz="2200" dirty="0" smtClean="0"/>
              <a:t>Verbal Behavior Approach</a:t>
            </a:r>
          </a:p>
          <a:p>
            <a:pPr marL="1079500" lvl="3" indent="-274638"/>
            <a:r>
              <a:rPr lang="en-US" sz="2200" dirty="0" smtClean="0"/>
              <a:t>Token System</a:t>
            </a:r>
          </a:p>
          <a:p>
            <a:pPr marL="1079500" lvl="3" indent="-274638"/>
            <a:r>
              <a:rPr lang="en-US" sz="2200" dirty="0" err="1" smtClean="0"/>
              <a:t>Reinforcers</a:t>
            </a:r>
            <a:r>
              <a:rPr lang="en-US" sz="2200" dirty="0" smtClean="0"/>
              <a:t> – touch, sensory toys, water breaks</a:t>
            </a:r>
          </a:p>
        </p:txBody>
      </p:sp>
      <p:pic>
        <p:nvPicPr>
          <p:cNvPr id="7" name="Picture 6" descr="Jacob.JPG"/>
          <p:cNvPicPr>
            <a:picLocks noChangeAspect="1"/>
          </p:cNvPicPr>
          <p:nvPr/>
        </p:nvPicPr>
        <p:blipFill rotWithShape="1">
          <a:blip r:embed="rId2" cstate="print"/>
          <a:srcRect l="2609" t="10435" b="-870"/>
          <a:stretch/>
        </p:blipFill>
        <p:spPr>
          <a:xfrm>
            <a:off x="5998464" y="1676400"/>
            <a:ext cx="2844800" cy="19812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09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/>
          <a:lstStyle/>
          <a:p>
            <a:r>
              <a:rPr lang="en-US" sz="4800" dirty="0" smtClean="0"/>
              <a:t>Autism Spectrum Disorder (ASD)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 out of every 45 children (CDC, 2014)</a:t>
            </a:r>
          </a:p>
          <a:p>
            <a:r>
              <a:rPr lang="en-US" dirty="0" smtClean="0"/>
              <a:t>Fastest growing developmental disability in the U.S.</a:t>
            </a:r>
          </a:p>
          <a:p>
            <a:r>
              <a:rPr lang="en-US" dirty="0" smtClean="0"/>
              <a:t>Boys are 5x more likely to be diagnosed with AU</a:t>
            </a:r>
          </a:p>
          <a:p>
            <a:r>
              <a:rPr lang="en-US" dirty="0" smtClean="0"/>
              <a:t>No medical detection or cure</a:t>
            </a:r>
          </a:p>
          <a:p>
            <a:r>
              <a:rPr lang="en-US" dirty="0" smtClean="0"/>
              <a:t>Difficulty in: </a:t>
            </a:r>
          </a:p>
          <a:p>
            <a:pPr lvl="1"/>
            <a:r>
              <a:rPr lang="en-US" dirty="0" smtClean="0"/>
              <a:t>Sensory processing,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interaction, </a:t>
            </a:r>
            <a:endParaRPr lang="en-US" dirty="0" smtClean="0"/>
          </a:p>
          <a:p>
            <a:pPr lvl="1"/>
            <a:r>
              <a:rPr lang="en-US" dirty="0" smtClean="0"/>
              <a:t>verbal </a:t>
            </a:r>
            <a:r>
              <a:rPr lang="en-US" dirty="0"/>
              <a:t>and nonverbal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repetitive behaviors</a:t>
            </a:r>
          </a:p>
          <a:p>
            <a:r>
              <a:rPr lang="en-US" dirty="0" smtClean="0"/>
              <a:t>Paradigm Shift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AWARENESS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		</a:t>
            </a:r>
            <a:r>
              <a:rPr lang="en-US" sz="2200" b="1" dirty="0" smtClean="0"/>
              <a:t>	           	</a:t>
            </a:r>
            <a:r>
              <a:rPr lang="en-US" sz="3400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  <a:sym typeface="Wingdings" panose="05000000000000000000" pitchFamily="2" charset="2"/>
              </a:rPr>
              <a:t>ACCEPTANCE</a:t>
            </a:r>
            <a:endParaRPr lang="en-US" sz="3400" b="1" dirty="0" smtClean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11" l="308" r="98462">
                        <a14:backgroundMark x1="44615" y1="16667" x2="44615" y2="16667"/>
                        <a14:backgroundMark x1="88000" y1="13889" x2="88000" y2="13889"/>
                        <a14:backgroundMark x1="94462" y1="72222" x2="94462" y2="72222"/>
                        <a14:backgroundMark x1="53846" y1="88426" x2="53846" y2="8842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791200"/>
            <a:ext cx="2514600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AU PSA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pPr algn="ctr"/>
            <a:r>
              <a:rPr lang="en-US" sz="4800" dirty="0" smtClean="0"/>
              <a:t>Sensory Processing Disorder (SPD)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Neurological process of organizing sensations for use in everyday life.</a:t>
            </a:r>
          </a:p>
          <a:p>
            <a:r>
              <a:rPr lang="en-US" dirty="0" smtClean="0"/>
              <a:t>Done without conscious effort – automatic adaptive responses:</a:t>
            </a:r>
          </a:p>
          <a:p>
            <a:pPr lvl="1"/>
            <a:r>
              <a:rPr lang="en-US" dirty="0" smtClean="0"/>
              <a:t>Climbing stairs – flex and extend legs, alternate feet, slide hand along banister, maintain balance, remain upright, look ahead</a:t>
            </a:r>
          </a:p>
          <a:p>
            <a:r>
              <a:rPr lang="en-US" dirty="0" smtClean="0"/>
              <a:t>The Five Main Senses: vision, hearing, smell, taste, and touch</a:t>
            </a:r>
          </a:p>
          <a:p>
            <a:r>
              <a:rPr lang="en-US" dirty="0" smtClean="0"/>
              <a:t>Additional (vital) Senses: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tactile</a:t>
            </a:r>
            <a:r>
              <a:rPr lang="en-US" dirty="0" smtClean="0"/>
              <a:t> sense – provides information through surface of skin about the texture, shape, and size of objects within the environment.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vestibular</a:t>
            </a:r>
            <a:r>
              <a:rPr lang="en-US" dirty="0" smtClean="0"/>
              <a:t> sense – provides information through the inner ear about gravity and space, balance and movement, and head/body position in relation to the surface of the earth.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/>
              <a:t>proprioceptive </a:t>
            </a:r>
            <a:r>
              <a:rPr lang="en-US" dirty="0" smtClean="0"/>
              <a:t>sense – provides information through muscles and joints about where our bodies are, how they’re moving/stretching, and what they’re doing.</a:t>
            </a:r>
            <a:endParaRPr lang="en-US" dirty="0"/>
          </a:p>
          <a:p>
            <a:r>
              <a:rPr lang="en-US" dirty="0" smtClean="0"/>
              <a:t>MANY (maybe most) students on the AU spectrum have SPD.</a:t>
            </a:r>
          </a:p>
          <a:p>
            <a:r>
              <a:rPr lang="en-US" dirty="0" smtClean="0"/>
              <a:t>The converse is not true – most students with SPD do </a:t>
            </a:r>
            <a:r>
              <a:rPr lang="en-US" b="1" dirty="0" smtClean="0"/>
              <a:t>not</a:t>
            </a:r>
            <a:r>
              <a:rPr lang="en-US" dirty="0" smtClean="0"/>
              <a:t> have autism.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2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SPD - </a:t>
            </a:r>
            <a:r>
              <a:rPr lang="en-US" dirty="0" err="1" smtClean="0">
                <a:hlinkClick r:id="rId2"/>
              </a:rPr>
              <a:t>Youtube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6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sz="4800" dirty="0" smtClean="0"/>
              <a:t>Communication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Put yourself in their shoes</a:t>
            </a:r>
          </a:p>
          <a:p>
            <a:r>
              <a:rPr lang="en-US" dirty="0" smtClean="0"/>
              <a:t>Expressive vs. Receptive</a:t>
            </a:r>
          </a:p>
          <a:p>
            <a:pPr lvl="1"/>
            <a:r>
              <a:rPr lang="en-US" dirty="0" smtClean="0"/>
              <a:t>Just because they cannot express  things verbally, does not mean they do not understand. </a:t>
            </a:r>
          </a:p>
          <a:p>
            <a:r>
              <a:rPr lang="en-US" dirty="0" smtClean="0"/>
              <a:t>Processing Time</a:t>
            </a:r>
          </a:p>
          <a:p>
            <a:pPr lvl="1"/>
            <a:r>
              <a:rPr lang="en-US" dirty="0" smtClean="0"/>
              <a:t>Allow time for student(s) to process information</a:t>
            </a:r>
          </a:p>
          <a:p>
            <a:pPr lvl="1"/>
            <a:r>
              <a:rPr lang="en-US" dirty="0" smtClean="0"/>
              <a:t>Every time instructions/cues are repeated, student(s) have to re-process</a:t>
            </a:r>
          </a:p>
          <a:p>
            <a:r>
              <a:rPr lang="en-US" dirty="0" smtClean="0"/>
              <a:t>Body Language</a:t>
            </a:r>
          </a:p>
          <a:p>
            <a:pPr lvl="1"/>
            <a:r>
              <a:rPr lang="en-US" dirty="0" smtClean="0"/>
              <a:t>Pay attention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940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3590" r="2143" b="3180"/>
          <a:stretch/>
        </p:blipFill>
        <p:spPr>
          <a:xfrm>
            <a:off x="342900" y="224790"/>
            <a:ext cx="8458200" cy="64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50630" cy="1219200"/>
          </a:xfrm>
        </p:spPr>
        <p:txBody>
          <a:bodyPr/>
          <a:lstStyle/>
          <a:p>
            <a:pPr algn="ctr"/>
            <a:r>
              <a:rPr lang="en-US" sz="4800" dirty="0" smtClean="0"/>
              <a:t>Communication Continued…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Verbal Behavior Approach (VBA)</a:t>
            </a:r>
          </a:p>
          <a:p>
            <a:pPr lvl="1"/>
            <a:r>
              <a:rPr lang="en-US" dirty="0" smtClean="0"/>
              <a:t>Language can get them what they want</a:t>
            </a:r>
          </a:p>
          <a:p>
            <a:pPr lvl="1"/>
            <a:r>
              <a:rPr lang="en-US" dirty="0" smtClean="0"/>
              <a:t>Always, ALWAYS reinforce language</a:t>
            </a:r>
          </a:p>
          <a:p>
            <a:r>
              <a:rPr lang="en-US" dirty="0" smtClean="0"/>
              <a:t>Tell student what “to do.”</a:t>
            </a:r>
          </a:p>
          <a:p>
            <a:pPr lvl="1"/>
            <a:r>
              <a:rPr lang="en-US" dirty="0" smtClean="0"/>
              <a:t>“Kick ball.”</a:t>
            </a:r>
            <a:endParaRPr lang="en-US" dirty="0"/>
          </a:p>
          <a:p>
            <a:pPr lvl="1"/>
            <a:r>
              <a:rPr lang="en-US" dirty="0" smtClean="0"/>
              <a:t>NOT “Don’t pick up that ball and throw it again.”</a:t>
            </a:r>
          </a:p>
          <a:p>
            <a:r>
              <a:rPr lang="en-US" dirty="0" smtClean="0"/>
              <a:t>Avoid negatives</a:t>
            </a:r>
          </a:p>
          <a:p>
            <a:pPr lvl="1"/>
            <a:r>
              <a:rPr lang="en-US" dirty="0" smtClean="0"/>
              <a:t>Try to stay away from “No” or “Stop it.”</a:t>
            </a:r>
          </a:p>
          <a:p>
            <a:pPr lvl="1"/>
            <a:r>
              <a:rPr lang="en-US" dirty="0" smtClean="0"/>
              <a:t>Use encouraging phrases like “Try again” or “I’ll help you.”</a:t>
            </a:r>
          </a:p>
          <a:p>
            <a:r>
              <a:rPr lang="en-US" dirty="0" smtClean="0"/>
              <a:t>Be specific, not abstract</a:t>
            </a:r>
          </a:p>
          <a:p>
            <a:pPr lvl="1"/>
            <a:r>
              <a:rPr lang="en-US" dirty="0" smtClean="0"/>
              <a:t>“Awesome job waiting for your turn, Jason!”</a:t>
            </a:r>
          </a:p>
          <a:p>
            <a:pPr lvl="1"/>
            <a:r>
              <a:rPr lang="en-US" dirty="0" smtClean="0"/>
              <a:t>“Sammy, I really like the way you’re sitting quietly.”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Picture 4" descr="au shi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1559" y="1447800"/>
            <a:ext cx="2514600" cy="192292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8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sz="4800" dirty="0" smtClean="0"/>
              <a:t>Routine and Structure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620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Establish a routine</a:t>
            </a:r>
          </a:p>
          <a:p>
            <a:pPr lvl="1"/>
            <a:r>
              <a:rPr lang="en-US" dirty="0" smtClean="0"/>
              <a:t>Meet student</a:t>
            </a:r>
          </a:p>
          <a:p>
            <a:pPr lvl="1"/>
            <a:r>
              <a:rPr lang="en-US" dirty="0" smtClean="0"/>
              <a:t>Identify schedule for the day</a:t>
            </a:r>
          </a:p>
          <a:p>
            <a:pPr lvl="1"/>
            <a:r>
              <a:rPr lang="en-US" dirty="0" smtClean="0"/>
              <a:t>Consistent warm-up</a:t>
            </a:r>
          </a:p>
          <a:p>
            <a:pPr lvl="1"/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Cool down/clean up</a:t>
            </a:r>
          </a:p>
          <a:p>
            <a:r>
              <a:rPr lang="en-US" sz="3500" dirty="0"/>
              <a:t>R</a:t>
            </a:r>
            <a:r>
              <a:rPr lang="en-US" sz="3500" dirty="0" smtClean="0"/>
              <a:t>outine within a routine</a:t>
            </a:r>
            <a:endParaRPr lang="en-US" sz="3500" dirty="0"/>
          </a:p>
          <a:p>
            <a:pPr lvl="1"/>
            <a:r>
              <a:rPr lang="en-US" dirty="0" smtClean="0"/>
              <a:t>Warm-ups</a:t>
            </a:r>
          </a:p>
          <a:p>
            <a:pPr lvl="2"/>
            <a:r>
              <a:rPr lang="en-US" dirty="0" smtClean="0"/>
              <a:t>Run</a:t>
            </a:r>
          </a:p>
          <a:p>
            <a:pPr lvl="2"/>
            <a:r>
              <a:rPr lang="en-US" dirty="0" smtClean="0"/>
              <a:t>Stretch</a:t>
            </a:r>
          </a:p>
          <a:p>
            <a:pPr lvl="2"/>
            <a:r>
              <a:rPr lang="en-US" dirty="0" smtClean="0"/>
              <a:t>Push Ups</a:t>
            </a:r>
          </a:p>
          <a:p>
            <a:pPr lvl="2"/>
            <a:r>
              <a:rPr lang="en-US" dirty="0" smtClean="0"/>
              <a:t>Sit Ups</a:t>
            </a:r>
            <a:endParaRPr lang="en-US" dirty="0"/>
          </a:p>
          <a:p>
            <a:r>
              <a:rPr lang="en-US" sz="3500" dirty="0" smtClean="0"/>
              <a:t>Be Organized and prepared</a:t>
            </a:r>
            <a:endParaRPr lang="en-US" sz="3500" dirty="0"/>
          </a:p>
          <a:p>
            <a:pPr lvl="1"/>
            <a:r>
              <a:rPr lang="en-US" dirty="0" smtClean="0"/>
              <a:t>Keep student engaged</a:t>
            </a:r>
          </a:p>
          <a:p>
            <a:pPr lvl="1"/>
            <a:r>
              <a:rPr lang="en-US" dirty="0" smtClean="0"/>
              <a:t>Be enthusiastic</a:t>
            </a:r>
          </a:p>
          <a:p>
            <a:pPr lvl="1"/>
            <a:r>
              <a:rPr lang="en-US" dirty="0"/>
              <a:t>Avoid boredom at all costs</a:t>
            </a:r>
          </a:p>
          <a:p>
            <a:pPr lvl="2"/>
            <a:r>
              <a:rPr lang="en-US" dirty="0" smtClean="0"/>
              <a:t>If you’re bored, your students are bored!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6" t="16196" r="34244" b="8922"/>
          <a:stretch/>
        </p:blipFill>
        <p:spPr>
          <a:xfrm>
            <a:off x="5980298" y="1676400"/>
            <a:ext cx="2863817" cy="426720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40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850" y="228600"/>
            <a:ext cx="8496300" cy="914400"/>
          </a:xfrm>
        </p:spPr>
        <p:txBody>
          <a:bodyPr/>
          <a:lstStyle/>
          <a:p>
            <a:pPr algn="ctr"/>
            <a:r>
              <a:rPr lang="en-US" sz="4400" dirty="0" smtClean="0"/>
              <a:t>Routine and Structure (cont.)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4" y="1295400"/>
            <a:ext cx="5410200" cy="48307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5100" dirty="0" smtClean="0"/>
              <a:t>Increase Predictability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900" dirty="0" smtClean="0"/>
              <a:t>Follow schedule</a:t>
            </a:r>
          </a:p>
          <a:p>
            <a:pPr marL="457200" lvl="1" indent="0">
              <a:buNone/>
            </a:pPr>
            <a:r>
              <a:rPr lang="en-US" sz="2900" dirty="0" smtClean="0"/>
              <a:t>	Consistent instructions</a:t>
            </a:r>
          </a:p>
          <a:p>
            <a:pPr marL="457200" lvl="1" indent="0">
              <a:buNone/>
            </a:pPr>
            <a:r>
              <a:rPr lang="en-US" sz="2900" dirty="0" smtClean="0"/>
              <a:t>	Defined expectations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sz="5100" dirty="0" smtClean="0"/>
              <a:t>Decrease Anxiety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900" dirty="0" smtClean="0"/>
              <a:t>“Okay, 30 seconds, then clean up.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/>
              <a:t>	</a:t>
            </a:r>
            <a:r>
              <a:rPr lang="en-US" sz="2900" dirty="0" smtClean="0"/>
              <a:t>“Five more throws, then rotate.”	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/>
              <a:t>	“Andrew’s turn, then yours!”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  <a:tabLst>
                <a:tab pos="463550" algn="l"/>
              </a:tabLst>
            </a:pPr>
            <a:r>
              <a:rPr lang="en-US" sz="5100" dirty="0" smtClean="0"/>
              <a:t>Previewing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900" dirty="0" smtClean="0"/>
              <a:t>Preview (prepare) student for upcoming 	activities:</a:t>
            </a:r>
          </a:p>
          <a:p>
            <a:pPr marL="457200" lvl="1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- Visuals</a:t>
            </a:r>
          </a:p>
          <a:p>
            <a:pPr marL="457200" lvl="1" indent="0">
              <a:buNone/>
            </a:pPr>
            <a:r>
              <a:rPr lang="en-US" sz="2900" dirty="0" smtClean="0"/>
              <a:t>	- Tangible items</a:t>
            </a:r>
          </a:p>
          <a:p>
            <a:pPr marL="457200" lvl="1" indent="0">
              <a:buNone/>
            </a:pPr>
            <a:r>
              <a:rPr lang="en-US" sz="2900" dirty="0" smtClean="0"/>
              <a:t>	- Vocabulary words, </a:t>
            </a:r>
            <a:endParaRPr lang="en-US" sz="2900" dirty="0"/>
          </a:p>
        </p:txBody>
      </p:sp>
      <p:sp>
        <p:nvSpPr>
          <p:cNvPr id="10" name="Up Arrow 9"/>
          <p:cNvSpPr/>
          <p:nvPr/>
        </p:nvSpPr>
        <p:spPr>
          <a:xfrm>
            <a:off x="228602" y="1638300"/>
            <a:ext cx="592282" cy="9144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0800000">
            <a:off x="228601" y="3036939"/>
            <a:ext cx="592282" cy="914400"/>
          </a:xfrm>
          <a:prstGeom prst="up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943600" y="1295400"/>
            <a:ext cx="2895600" cy="472440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28575">
            <a:solidFill>
              <a:srgbClr val="0070C0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mic Sans MS" pitchFamily="66" charset="0"/>
              <a:buChar char="1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.  Walk on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Comic Sans MS" pitchFamily="66" charset="0"/>
              </a:rPr>
              <a:t>green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Comic Sans MS" pitchFamily="66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mic Sans MS" pitchFamily="66" charset="0"/>
              <a:buChar char="2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.  Warm-up with partner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mic Sans MS" pitchFamily="66" charset="0"/>
              <a:buChar char="3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.  Sit on bleachers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mic Sans MS" pitchFamily="66" charset="0"/>
              <a:buChar char="4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.  Activity with partner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mic Sans MS" pitchFamily="66" charset="0"/>
              <a:buChar char="5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.  Line up with class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I’m working for…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Comic Sans MS" pitchFamily="66" charset="0"/>
              </a:rPr>
              <a:t>_________________________________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14478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0" y="22098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0" y="29718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0" y="37338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45720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lara_brickhouse\AppData\Local\Microsoft\Windows\Temporary Internet Files\Content.IE5\F3DC14DH\bitterjug-Magnifying-Glas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854947"/>
            <a:ext cx="1047502" cy="76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sz="4800" dirty="0" smtClean="0"/>
              <a:t>Stimulation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4724400"/>
          </a:xfrm>
        </p:spPr>
        <p:txBody>
          <a:bodyPr/>
          <a:lstStyle/>
          <a:p>
            <a:r>
              <a:rPr lang="en-US" sz="2800" dirty="0" smtClean="0"/>
              <a:t>External Stimulation - </a:t>
            </a:r>
            <a:r>
              <a:rPr lang="en-US" sz="2400" dirty="0" smtClean="0"/>
              <a:t>Eliminate as much as possible</a:t>
            </a:r>
          </a:p>
          <a:p>
            <a:pPr lvl="2"/>
            <a:r>
              <a:rPr lang="en-US" sz="2000" dirty="0" smtClean="0"/>
              <a:t>Move to hallway</a:t>
            </a:r>
          </a:p>
          <a:p>
            <a:pPr lvl="2"/>
            <a:r>
              <a:rPr lang="en-US" sz="2000" dirty="0" smtClean="0"/>
              <a:t>Use dividers or mats</a:t>
            </a:r>
          </a:p>
          <a:p>
            <a:pPr lvl="2"/>
            <a:r>
              <a:rPr lang="en-US" sz="2000" dirty="0" smtClean="0"/>
              <a:t>Limit amount of equipment being used</a:t>
            </a:r>
          </a:p>
          <a:p>
            <a:r>
              <a:rPr lang="en-US" sz="2800" dirty="0" smtClean="0"/>
              <a:t>Self-Stimulation - </a:t>
            </a:r>
            <a:r>
              <a:rPr lang="en-US" sz="2400" dirty="0" smtClean="0"/>
              <a:t>Eliminate </a:t>
            </a:r>
            <a:r>
              <a:rPr lang="en-US" sz="2400" dirty="0"/>
              <a:t>as much as possible</a:t>
            </a:r>
          </a:p>
          <a:p>
            <a:pPr lvl="2"/>
            <a:r>
              <a:rPr lang="en-US" sz="2000" dirty="0" smtClean="0"/>
              <a:t>Vigorous exercise</a:t>
            </a:r>
          </a:p>
          <a:p>
            <a:pPr lvl="2"/>
            <a:r>
              <a:rPr lang="en-US" sz="2000" dirty="0" smtClean="0"/>
              <a:t>Engagement</a:t>
            </a:r>
          </a:p>
          <a:p>
            <a:pPr lvl="2"/>
            <a:r>
              <a:rPr lang="en-US" sz="2000" dirty="0" smtClean="0"/>
              <a:t>Preparation, planning</a:t>
            </a:r>
          </a:p>
          <a:p>
            <a:pPr lvl="2"/>
            <a:r>
              <a:rPr lang="en-US" sz="2000" dirty="0" smtClean="0"/>
              <a:t>Allow students to work</a:t>
            </a:r>
          </a:p>
          <a:p>
            <a:pPr marL="1152525" lvl="2" indent="0">
              <a:buNone/>
            </a:pPr>
            <a:r>
              <a:rPr lang="en-US" sz="2000" dirty="0" smtClean="0"/>
              <a:t>for desired </a:t>
            </a:r>
            <a:r>
              <a:rPr lang="en-US" sz="2000" dirty="0" err="1" smtClean="0"/>
              <a:t>reinforcer</a:t>
            </a:r>
            <a:endParaRPr lang="en-US" sz="2000" dirty="0" smtClean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7620"/>
            <a:ext cx="1452716" cy="197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26002"/>
            <a:ext cx="1524000" cy="1965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6" r="25330"/>
          <a:stretch/>
        </p:blipFill>
        <p:spPr>
          <a:xfrm>
            <a:off x="7628317" y="3826002"/>
            <a:ext cx="1454727" cy="19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</TotalTime>
  <Words>926</Words>
  <Application>Microsoft Office PowerPoint</Application>
  <PresentationFormat>On-screen Show (4:3)</PresentationFormat>
  <Paragraphs>211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Executive</vt:lpstr>
      <vt:lpstr>PHYSICAL EDUCATION AND STUDENTS WITH  </vt:lpstr>
      <vt:lpstr>Autism Spectrum Disorder (ASD)</vt:lpstr>
      <vt:lpstr>Sensory Processing Disorder (SPD)</vt:lpstr>
      <vt:lpstr>Communication</vt:lpstr>
      <vt:lpstr>PowerPoint Presentation</vt:lpstr>
      <vt:lpstr>Communication Continued…</vt:lpstr>
      <vt:lpstr>Routine and Structure</vt:lpstr>
      <vt:lpstr>Routine and Structure (cont.)</vt:lpstr>
      <vt:lpstr>Stimulation</vt:lpstr>
      <vt:lpstr>Visuals</vt:lpstr>
      <vt:lpstr>Social Stories</vt:lpstr>
      <vt:lpstr>Playing in PE (A Social Story about Good Sportsmanship)</vt:lpstr>
      <vt:lpstr>Reinforcement</vt:lpstr>
      <vt:lpstr>Forced Choices</vt:lpstr>
      <vt:lpstr>Premack Principle</vt:lpstr>
      <vt:lpstr>General Tips for Autism</vt:lpstr>
      <vt:lpstr>Autism Adaptations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AND STUDENTS WITH</dc:title>
  <dc:creator>Lara C. Brickhouse</dc:creator>
  <cp:lastModifiedBy>Lara C. Brickhouse</cp:lastModifiedBy>
  <cp:revision>8</cp:revision>
  <dcterms:created xsi:type="dcterms:W3CDTF">2017-03-26T11:22:07Z</dcterms:created>
  <dcterms:modified xsi:type="dcterms:W3CDTF">2017-09-15T16:12:40Z</dcterms:modified>
</cp:coreProperties>
</file>