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9" r:id="rId4"/>
    <p:sldId id="270" r:id="rId5"/>
    <p:sldId id="271" r:id="rId6"/>
    <p:sldId id="273" r:id="rId7"/>
    <p:sldId id="259" r:id="rId8"/>
    <p:sldId id="257" r:id="rId9"/>
    <p:sldId id="272" r:id="rId10"/>
    <p:sldId id="261" r:id="rId11"/>
    <p:sldId id="262" r:id="rId12"/>
    <p:sldId id="264" r:id="rId13"/>
    <p:sldId id="274" r:id="rId14"/>
    <p:sldId id="265" r:id="rId15"/>
    <p:sldId id="263" r:id="rId16"/>
    <p:sldId id="267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2" autoAdjust="0"/>
  </p:normalViewPr>
  <p:slideViewPr>
    <p:cSldViewPr>
      <p:cViewPr>
        <p:scale>
          <a:sx n="70" d="100"/>
          <a:sy n="70" d="100"/>
        </p:scale>
        <p:origin x="-12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3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32798-EC56-43D0-9F72-43665170D7D1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4AB13-15A7-4758-9C2C-74FADCA411B5}">
      <dgm:prSet phldrT="[Text]"/>
      <dgm:spPr/>
      <dgm:t>
        <a:bodyPr/>
        <a:lstStyle/>
        <a:p>
          <a:pPr algn="ctr"/>
          <a:r>
            <a:rPr lang="en-US" sz="1800" dirty="0" smtClean="0"/>
            <a:t>Level 1</a:t>
          </a:r>
          <a:endParaRPr lang="en-US" sz="1800" dirty="0"/>
        </a:p>
      </dgm:t>
    </dgm:pt>
    <dgm:pt modelId="{49418A98-B52F-42DE-876F-523ED71C5490}" type="parTrans" cxnId="{A2EC9232-CB55-43D6-A13D-21B7DFE1C61C}">
      <dgm:prSet/>
      <dgm:spPr/>
      <dgm:t>
        <a:bodyPr/>
        <a:lstStyle/>
        <a:p>
          <a:pPr algn="ctr"/>
          <a:endParaRPr lang="en-US"/>
        </a:p>
      </dgm:t>
    </dgm:pt>
    <dgm:pt modelId="{6988BAE8-884C-4A18-860D-3D7A72E1B9E4}" type="sibTrans" cxnId="{A2EC9232-CB55-43D6-A13D-21B7DFE1C61C}">
      <dgm:prSet/>
      <dgm:spPr/>
      <dgm:t>
        <a:bodyPr/>
        <a:lstStyle/>
        <a:p>
          <a:pPr algn="ctr"/>
          <a:endParaRPr lang="en-US"/>
        </a:p>
      </dgm:t>
    </dgm:pt>
    <dgm:pt modelId="{C528EB9E-2D9C-42C3-8D93-7371385A2284}">
      <dgm:prSet phldrT="[Text]" custT="1"/>
      <dgm:spPr/>
      <dgm:t>
        <a:bodyPr/>
        <a:lstStyle/>
        <a:p>
          <a:pPr algn="ctr"/>
          <a:r>
            <a:rPr lang="en-US" sz="1800" dirty="0" smtClean="0"/>
            <a:t>General Physical Education (GPE)</a:t>
          </a:r>
          <a:endParaRPr lang="en-US" sz="1800" dirty="0"/>
        </a:p>
      </dgm:t>
    </dgm:pt>
    <dgm:pt modelId="{1E0B1896-FB51-4A48-AA5D-07AB99B07B4A}" type="parTrans" cxnId="{6216DB07-23B9-41DA-A7E6-5E93EB2626E9}">
      <dgm:prSet/>
      <dgm:spPr/>
      <dgm:t>
        <a:bodyPr/>
        <a:lstStyle/>
        <a:p>
          <a:pPr algn="ctr"/>
          <a:endParaRPr lang="en-US"/>
        </a:p>
      </dgm:t>
    </dgm:pt>
    <dgm:pt modelId="{FD93AABE-D787-4661-9F62-547B3BAB3267}" type="sibTrans" cxnId="{6216DB07-23B9-41DA-A7E6-5E93EB2626E9}">
      <dgm:prSet/>
      <dgm:spPr/>
      <dgm:t>
        <a:bodyPr/>
        <a:lstStyle/>
        <a:p>
          <a:pPr algn="ctr"/>
          <a:endParaRPr lang="en-US"/>
        </a:p>
      </dgm:t>
    </dgm:pt>
    <dgm:pt modelId="{077990C1-8424-4A4C-80B5-B60692BC2A26}">
      <dgm:prSet phldrT="[Text]"/>
      <dgm:spPr/>
      <dgm:t>
        <a:bodyPr/>
        <a:lstStyle/>
        <a:p>
          <a:pPr algn="ctr"/>
          <a:r>
            <a:rPr lang="en-US" sz="1900" dirty="0" smtClean="0"/>
            <a:t>Level 2</a:t>
          </a:r>
          <a:endParaRPr lang="en-US" sz="1900" dirty="0"/>
        </a:p>
      </dgm:t>
    </dgm:pt>
    <dgm:pt modelId="{DAC85CE0-B52A-4FF9-A571-F6B7901B07C1}" type="parTrans" cxnId="{1DACBA45-4B20-44AF-96EC-54B764C20C7F}">
      <dgm:prSet/>
      <dgm:spPr/>
      <dgm:t>
        <a:bodyPr/>
        <a:lstStyle/>
        <a:p>
          <a:pPr algn="ctr"/>
          <a:endParaRPr lang="en-US"/>
        </a:p>
      </dgm:t>
    </dgm:pt>
    <dgm:pt modelId="{8DCCA209-7382-40B0-8683-F6099CE23B39}" type="sibTrans" cxnId="{1DACBA45-4B20-44AF-96EC-54B764C20C7F}">
      <dgm:prSet/>
      <dgm:spPr/>
      <dgm:t>
        <a:bodyPr/>
        <a:lstStyle/>
        <a:p>
          <a:pPr algn="ctr"/>
          <a:endParaRPr lang="en-US"/>
        </a:p>
      </dgm:t>
    </dgm:pt>
    <dgm:pt modelId="{A4444F58-F298-455F-8DCB-9782B9EED141}">
      <dgm:prSet phldrT="[Text]" custT="1"/>
      <dgm:spPr/>
      <dgm:t>
        <a:bodyPr/>
        <a:lstStyle/>
        <a:p>
          <a:pPr algn="ctr"/>
          <a:r>
            <a:rPr lang="en-US" sz="1800" dirty="0" smtClean="0"/>
            <a:t>GPE with APE Consultation</a:t>
          </a:r>
          <a:endParaRPr lang="en-US" sz="1800" dirty="0"/>
        </a:p>
      </dgm:t>
    </dgm:pt>
    <dgm:pt modelId="{08273810-9B5C-4E44-896A-2CCD20196ECC}" type="parTrans" cxnId="{89BB450D-7F61-4748-B46B-710C0070F3D2}">
      <dgm:prSet/>
      <dgm:spPr/>
      <dgm:t>
        <a:bodyPr/>
        <a:lstStyle/>
        <a:p>
          <a:pPr algn="ctr"/>
          <a:endParaRPr lang="en-US"/>
        </a:p>
      </dgm:t>
    </dgm:pt>
    <dgm:pt modelId="{B187AC6D-817C-49C4-8E8F-BCC4D6DA3A30}" type="sibTrans" cxnId="{89BB450D-7F61-4748-B46B-710C0070F3D2}">
      <dgm:prSet/>
      <dgm:spPr/>
      <dgm:t>
        <a:bodyPr/>
        <a:lstStyle/>
        <a:p>
          <a:pPr algn="ctr"/>
          <a:endParaRPr lang="en-US"/>
        </a:p>
      </dgm:t>
    </dgm:pt>
    <dgm:pt modelId="{480D9F7A-A0FF-4895-9670-B0C2BDB713C6}">
      <dgm:prSet phldrT="[Text]"/>
      <dgm:spPr/>
      <dgm:t>
        <a:bodyPr/>
        <a:lstStyle/>
        <a:p>
          <a:pPr algn="ctr"/>
          <a:r>
            <a:rPr lang="en-US" sz="1900" dirty="0" smtClean="0"/>
            <a:t>Level 3</a:t>
          </a:r>
          <a:endParaRPr lang="en-US" sz="1900" dirty="0"/>
        </a:p>
      </dgm:t>
    </dgm:pt>
    <dgm:pt modelId="{76BA32C4-7912-4094-98D3-1E3E78BF2297}" type="parTrans" cxnId="{EB02DC92-DDD7-48F2-84F7-C892DE145F8F}">
      <dgm:prSet/>
      <dgm:spPr/>
      <dgm:t>
        <a:bodyPr/>
        <a:lstStyle/>
        <a:p>
          <a:pPr algn="ctr"/>
          <a:endParaRPr lang="en-US"/>
        </a:p>
      </dgm:t>
    </dgm:pt>
    <dgm:pt modelId="{F6A0B73E-D76E-4A2C-9577-EB46D8F4F110}" type="sibTrans" cxnId="{EB02DC92-DDD7-48F2-84F7-C892DE145F8F}">
      <dgm:prSet/>
      <dgm:spPr/>
      <dgm:t>
        <a:bodyPr/>
        <a:lstStyle/>
        <a:p>
          <a:pPr algn="ctr"/>
          <a:endParaRPr lang="en-US"/>
        </a:p>
      </dgm:t>
    </dgm:pt>
    <dgm:pt modelId="{BF0F3FC8-A8B5-47C4-AE34-FF14A0E12D42}">
      <dgm:prSet phldrT="[Text]" custT="1"/>
      <dgm:spPr/>
      <dgm:t>
        <a:bodyPr/>
        <a:lstStyle/>
        <a:p>
          <a:pPr algn="ctr"/>
          <a:r>
            <a:rPr lang="en-US" sz="1800" dirty="0" smtClean="0"/>
            <a:t>APE Direct Services in GPE</a:t>
          </a:r>
          <a:endParaRPr lang="en-US" sz="1800" dirty="0"/>
        </a:p>
      </dgm:t>
    </dgm:pt>
    <dgm:pt modelId="{C35F04A2-041C-4424-A712-B145BDF526F2}" type="parTrans" cxnId="{EEA3E58B-940A-46B4-A55D-3F3E77F15293}">
      <dgm:prSet/>
      <dgm:spPr/>
      <dgm:t>
        <a:bodyPr/>
        <a:lstStyle/>
        <a:p>
          <a:pPr algn="ctr"/>
          <a:endParaRPr lang="en-US"/>
        </a:p>
      </dgm:t>
    </dgm:pt>
    <dgm:pt modelId="{669B62BF-1DFB-499E-956C-FBA911C0FD52}" type="sibTrans" cxnId="{EEA3E58B-940A-46B4-A55D-3F3E77F15293}">
      <dgm:prSet/>
      <dgm:spPr/>
      <dgm:t>
        <a:bodyPr/>
        <a:lstStyle/>
        <a:p>
          <a:pPr algn="ctr"/>
          <a:endParaRPr lang="en-US"/>
        </a:p>
      </dgm:t>
    </dgm:pt>
    <dgm:pt modelId="{C71ABACB-9E3E-4542-99DA-9A5201353660}">
      <dgm:prSet phldrT="[Text]" custT="1"/>
      <dgm:spPr/>
      <dgm:t>
        <a:bodyPr/>
        <a:lstStyle/>
        <a:p>
          <a:pPr algn="ctr"/>
          <a:r>
            <a:rPr lang="en-US" sz="1800" dirty="0" smtClean="0"/>
            <a:t>Self-Contained APE with additional staff</a:t>
          </a:r>
          <a:endParaRPr lang="en-US" sz="1800" dirty="0"/>
        </a:p>
      </dgm:t>
    </dgm:pt>
    <dgm:pt modelId="{00448FB5-F9A4-40B8-8D93-FFC0B6D87E4F}" type="parTrans" cxnId="{02FBEA38-DF43-443C-A25C-C27B2A4C40AA}">
      <dgm:prSet/>
      <dgm:spPr/>
      <dgm:t>
        <a:bodyPr/>
        <a:lstStyle/>
        <a:p>
          <a:pPr algn="ctr"/>
          <a:endParaRPr lang="en-US"/>
        </a:p>
      </dgm:t>
    </dgm:pt>
    <dgm:pt modelId="{0B7A8A9B-4139-49F3-83EB-E09E1E18C6B0}" type="sibTrans" cxnId="{02FBEA38-DF43-443C-A25C-C27B2A4C40AA}">
      <dgm:prSet/>
      <dgm:spPr/>
      <dgm:t>
        <a:bodyPr/>
        <a:lstStyle/>
        <a:p>
          <a:pPr algn="ctr"/>
          <a:endParaRPr lang="en-US"/>
        </a:p>
      </dgm:t>
    </dgm:pt>
    <dgm:pt modelId="{6F40B31E-02EB-425E-A3EC-88FCF1EB10B2}">
      <dgm:prSet phldrT="[Text]"/>
      <dgm:spPr/>
      <dgm:t>
        <a:bodyPr/>
        <a:lstStyle/>
        <a:p>
          <a:pPr algn="ctr"/>
          <a:r>
            <a:rPr lang="en-US" sz="1900" dirty="0" smtClean="0"/>
            <a:t>Level 4</a:t>
          </a:r>
          <a:endParaRPr lang="en-US" sz="1900" dirty="0"/>
        </a:p>
      </dgm:t>
    </dgm:pt>
    <dgm:pt modelId="{A32D0C0C-F911-4110-9F17-B49E86C0F139}" type="parTrans" cxnId="{E5C0A3F2-202B-4C9A-B8F0-6BEBF8AE3842}">
      <dgm:prSet/>
      <dgm:spPr/>
      <dgm:t>
        <a:bodyPr/>
        <a:lstStyle/>
        <a:p>
          <a:pPr algn="ctr"/>
          <a:endParaRPr lang="en-US"/>
        </a:p>
      </dgm:t>
    </dgm:pt>
    <dgm:pt modelId="{0E053B66-5E70-4A3F-9CDF-7FDBA67D54C6}" type="sibTrans" cxnId="{E5C0A3F2-202B-4C9A-B8F0-6BEBF8AE3842}">
      <dgm:prSet/>
      <dgm:spPr/>
      <dgm:t>
        <a:bodyPr/>
        <a:lstStyle/>
        <a:p>
          <a:pPr algn="ctr"/>
          <a:endParaRPr lang="en-US"/>
        </a:p>
      </dgm:t>
    </dgm:pt>
    <dgm:pt modelId="{FC46A179-B4BE-419A-BBC0-B6CAE4D5F2A4}">
      <dgm:prSet phldrT="[Text]" custT="1"/>
      <dgm:spPr/>
      <dgm:t>
        <a:bodyPr/>
        <a:lstStyle/>
        <a:p>
          <a:pPr algn="ctr"/>
          <a:r>
            <a:rPr lang="en-US" sz="1800" dirty="0" smtClean="0"/>
            <a:t>Self-Contained APE</a:t>
          </a:r>
          <a:endParaRPr lang="en-US" sz="1800" dirty="0"/>
        </a:p>
      </dgm:t>
    </dgm:pt>
    <dgm:pt modelId="{D9FBEB5D-9219-4ECF-80C0-A76B2DFB51BC}" type="parTrans" cxnId="{B6010F74-E279-452B-8AF3-FAA9B656E69A}">
      <dgm:prSet/>
      <dgm:spPr/>
      <dgm:t>
        <a:bodyPr/>
        <a:lstStyle/>
        <a:p>
          <a:pPr algn="ctr"/>
          <a:endParaRPr lang="en-US"/>
        </a:p>
      </dgm:t>
    </dgm:pt>
    <dgm:pt modelId="{7C7EDABB-5B96-4F2C-8321-6FFD66CE5FE8}" type="sibTrans" cxnId="{B6010F74-E279-452B-8AF3-FAA9B656E69A}">
      <dgm:prSet/>
      <dgm:spPr/>
      <dgm:t>
        <a:bodyPr/>
        <a:lstStyle/>
        <a:p>
          <a:pPr algn="ctr"/>
          <a:endParaRPr lang="en-US"/>
        </a:p>
      </dgm:t>
    </dgm:pt>
    <dgm:pt modelId="{B5F801DE-D7DA-4830-99BB-26AD82CEF27B}">
      <dgm:prSet phldrT="[Text]"/>
      <dgm:spPr/>
      <dgm:t>
        <a:bodyPr/>
        <a:lstStyle/>
        <a:p>
          <a:pPr algn="ctr"/>
          <a:r>
            <a:rPr lang="en-US" sz="1900" dirty="0" smtClean="0"/>
            <a:t>Level 5</a:t>
          </a:r>
          <a:endParaRPr lang="en-US" sz="1900" dirty="0"/>
        </a:p>
      </dgm:t>
    </dgm:pt>
    <dgm:pt modelId="{EB05AF94-B2E7-40BD-BDB7-C5CE24C42694}" type="parTrans" cxnId="{A72E1C75-3C73-413A-A2BF-1C1AB8E9799D}">
      <dgm:prSet/>
      <dgm:spPr/>
      <dgm:t>
        <a:bodyPr/>
        <a:lstStyle/>
        <a:p>
          <a:pPr algn="ctr"/>
          <a:endParaRPr lang="en-US"/>
        </a:p>
      </dgm:t>
    </dgm:pt>
    <dgm:pt modelId="{589850C8-018B-46B9-AFEC-FD226D3767E4}" type="sibTrans" cxnId="{A72E1C75-3C73-413A-A2BF-1C1AB8E9799D}">
      <dgm:prSet/>
      <dgm:spPr/>
      <dgm:t>
        <a:bodyPr/>
        <a:lstStyle/>
        <a:p>
          <a:pPr algn="ctr"/>
          <a:endParaRPr lang="en-US"/>
        </a:p>
      </dgm:t>
    </dgm:pt>
    <dgm:pt modelId="{0E38683F-B648-4FC1-95DD-E56AEB14A195}" type="pres">
      <dgm:prSet presAssocID="{3A532798-EC56-43D0-9F72-43665170D7D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968F20-365F-44A6-896E-636DDC75AA39}" type="pres">
      <dgm:prSet presAssocID="{B9C4AB13-15A7-4758-9C2C-74FADCA411B5}" presName="node" presStyleLbl="node1" presStyleIdx="0" presStyleCnt="5" custScaleX="120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A9B92-FB46-4018-B827-682320634FC9}" type="pres">
      <dgm:prSet presAssocID="{6988BAE8-884C-4A18-860D-3D7A72E1B9E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6511057-377D-4296-A555-367132CE2C00}" type="pres">
      <dgm:prSet presAssocID="{6988BAE8-884C-4A18-860D-3D7A72E1B9E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CDABBA2-54F6-468A-9726-0E88A88F0A29}" type="pres">
      <dgm:prSet presAssocID="{077990C1-8424-4A4C-80B5-B60692BC2A26}" presName="node" presStyleLbl="node1" presStyleIdx="1" presStyleCnt="5" custScaleX="120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FD576-FE13-4165-B211-EED10B454C16}" type="pres">
      <dgm:prSet presAssocID="{8DCCA209-7382-40B0-8683-F6099CE23B3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58BB993-7552-434B-9A61-67A5366E0F65}" type="pres">
      <dgm:prSet presAssocID="{8DCCA209-7382-40B0-8683-F6099CE23B3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D178A0C-D140-4D62-B3A7-D538EC2EECF5}" type="pres">
      <dgm:prSet presAssocID="{480D9F7A-A0FF-4895-9670-B0C2BDB713C6}" presName="node" presStyleLbl="node1" presStyleIdx="2" presStyleCnt="5" custScaleX="120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1F240-F88D-4339-B863-8E4E8410DD6F}" type="pres">
      <dgm:prSet presAssocID="{F6A0B73E-D76E-4A2C-9577-EB46D8F4F11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8978004-E470-4780-89D9-A144139C0DBE}" type="pres">
      <dgm:prSet presAssocID="{F6A0B73E-D76E-4A2C-9577-EB46D8F4F11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CB1B8EE-98DA-408E-94E8-6EF4BF11BA0F}" type="pres">
      <dgm:prSet presAssocID="{6F40B31E-02EB-425E-A3EC-88FCF1EB10B2}" presName="node" presStyleLbl="node1" presStyleIdx="3" presStyleCnt="5" custScaleX="121412" custScaleY="89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605D7-9F73-4760-BB39-AF26F6AA0370}" type="pres">
      <dgm:prSet presAssocID="{0E053B66-5E70-4A3F-9CDF-7FDBA67D54C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F88BB6E-C395-42E4-852F-FE2B5054DC2C}" type="pres">
      <dgm:prSet presAssocID="{0E053B66-5E70-4A3F-9CDF-7FDBA67D54C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02622FE-FFE8-43DF-BEA4-42A9B8492907}" type="pres">
      <dgm:prSet presAssocID="{B5F801DE-D7DA-4830-99BB-26AD82CEF27B}" presName="node" presStyleLbl="node1" presStyleIdx="4" presStyleCnt="5" custScaleX="121412" custScaleY="87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BB450D-7F61-4748-B46B-710C0070F3D2}" srcId="{077990C1-8424-4A4C-80B5-B60692BC2A26}" destId="{A4444F58-F298-455F-8DCB-9782B9EED141}" srcOrd="0" destOrd="0" parTransId="{08273810-9B5C-4E44-896A-2CCD20196ECC}" sibTransId="{B187AC6D-817C-49C4-8E8F-BCC4D6DA3A30}"/>
    <dgm:cxn modelId="{50DA44D2-02C5-4E0D-AFAF-E25D3158AEC1}" type="presOf" srcId="{6988BAE8-884C-4A18-860D-3D7A72E1B9E4}" destId="{06511057-377D-4296-A555-367132CE2C00}" srcOrd="1" destOrd="0" presId="urn:microsoft.com/office/officeart/2005/8/layout/process2"/>
    <dgm:cxn modelId="{C7278BAC-ACD6-44AB-AD7C-4F4D96F6AC22}" type="presOf" srcId="{F6A0B73E-D76E-4A2C-9577-EB46D8F4F110}" destId="{7471F240-F88D-4339-B863-8E4E8410DD6F}" srcOrd="0" destOrd="0" presId="urn:microsoft.com/office/officeart/2005/8/layout/process2"/>
    <dgm:cxn modelId="{5E3D9DE3-84BB-44CD-AB3A-70F163FEDC9C}" type="presOf" srcId="{6988BAE8-884C-4A18-860D-3D7A72E1B9E4}" destId="{2F4A9B92-FB46-4018-B827-682320634FC9}" srcOrd="0" destOrd="0" presId="urn:microsoft.com/office/officeart/2005/8/layout/process2"/>
    <dgm:cxn modelId="{A2EC9232-CB55-43D6-A13D-21B7DFE1C61C}" srcId="{3A532798-EC56-43D0-9F72-43665170D7D1}" destId="{B9C4AB13-15A7-4758-9C2C-74FADCA411B5}" srcOrd="0" destOrd="0" parTransId="{49418A98-B52F-42DE-876F-523ED71C5490}" sibTransId="{6988BAE8-884C-4A18-860D-3D7A72E1B9E4}"/>
    <dgm:cxn modelId="{6CB564B1-2598-42B4-A038-BDE3BA416E4C}" type="presOf" srcId="{0E053B66-5E70-4A3F-9CDF-7FDBA67D54C6}" destId="{F10605D7-9F73-4760-BB39-AF26F6AA0370}" srcOrd="0" destOrd="0" presId="urn:microsoft.com/office/officeart/2005/8/layout/process2"/>
    <dgm:cxn modelId="{B6010F74-E279-452B-8AF3-FAA9B656E69A}" srcId="{6F40B31E-02EB-425E-A3EC-88FCF1EB10B2}" destId="{FC46A179-B4BE-419A-BBC0-B6CAE4D5F2A4}" srcOrd="0" destOrd="0" parTransId="{D9FBEB5D-9219-4ECF-80C0-A76B2DFB51BC}" sibTransId="{7C7EDABB-5B96-4F2C-8321-6FFD66CE5FE8}"/>
    <dgm:cxn modelId="{A711D7CC-084C-427F-9F98-1F47CDA110AD}" type="presOf" srcId="{0E053B66-5E70-4A3F-9CDF-7FDBA67D54C6}" destId="{6F88BB6E-C395-42E4-852F-FE2B5054DC2C}" srcOrd="1" destOrd="0" presId="urn:microsoft.com/office/officeart/2005/8/layout/process2"/>
    <dgm:cxn modelId="{933AFFDB-FC7A-4DCD-B947-36795DD98B21}" type="presOf" srcId="{8DCCA209-7382-40B0-8683-F6099CE23B39}" destId="{3A1FD576-FE13-4165-B211-EED10B454C16}" srcOrd="0" destOrd="0" presId="urn:microsoft.com/office/officeart/2005/8/layout/process2"/>
    <dgm:cxn modelId="{E5C0A3F2-202B-4C9A-B8F0-6BEBF8AE3842}" srcId="{3A532798-EC56-43D0-9F72-43665170D7D1}" destId="{6F40B31E-02EB-425E-A3EC-88FCF1EB10B2}" srcOrd="3" destOrd="0" parTransId="{A32D0C0C-F911-4110-9F17-B49E86C0F139}" sibTransId="{0E053B66-5E70-4A3F-9CDF-7FDBA67D54C6}"/>
    <dgm:cxn modelId="{6F51AEEE-2BE1-40E3-BC3D-05FA2C5C5E6B}" type="presOf" srcId="{A4444F58-F298-455F-8DCB-9782B9EED141}" destId="{0CDABBA2-54F6-468A-9726-0E88A88F0A29}" srcOrd="0" destOrd="1" presId="urn:microsoft.com/office/officeart/2005/8/layout/process2"/>
    <dgm:cxn modelId="{0E39E9C2-CC26-43A8-85FC-590A4D99CD06}" type="presOf" srcId="{BF0F3FC8-A8B5-47C4-AE34-FF14A0E12D42}" destId="{9D178A0C-D140-4D62-B3A7-D538EC2EECF5}" srcOrd="0" destOrd="1" presId="urn:microsoft.com/office/officeart/2005/8/layout/process2"/>
    <dgm:cxn modelId="{02FBEA38-DF43-443C-A25C-C27B2A4C40AA}" srcId="{B5F801DE-D7DA-4830-99BB-26AD82CEF27B}" destId="{C71ABACB-9E3E-4542-99DA-9A5201353660}" srcOrd="0" destOrd="0" parTransId="{00448FB5-F9A4-40B8-8D93-FFC0B6D87E4F}" sibTransId="{0B7A8A9B-4139-49F3-83EB-E09E1E18C6B0}"/>
    <dgm:cxn modelId="{EEA3E58B-940A-46B4-A55D-3F3E77F15293}" srcId="{480D9F7A-A0FF-4895-9670-B0C2BDB713C6}" destId="{BF0F3FC8-A8B5-47C4-AE34-FF14A0E12D42}" srcOrd="0" destOrd="0" parTransId="{C35F04A2-041C-4424-A712-B145BDF526F2}" sibTransId="{669B62BF-1DFB-499E-956C-FBA911C0FD52}"/>
    <dgm:cxn modelId="{2ACBC56F-B58C-4AC5-AB0A-A1117264A357}" type="presOf" srcId="{8DCCA209-7382-40B0-8683-F6099CE23B39}" destId="{F58BB993-7552-434B-9A61-67A5366E0F65}" srcOrd="1" destOrd="0" presId="urn:microsoft.com/office/officeart/2005/8/layout/process2"/>
    <dgm:cxn modelId="{1DACBA45-4B20-44AF-96EC-54B764C20C7F}" srcId="{3A532798-EC56-43D0-9F72-43665170D7D1}" destId="{077990C1-8424-4A4C-80B5-B60692BC2A26}" srcOrd="1" destOrd="0" parTransId="{DAC85CE0-B52A-4FF9-A571-F6B7901B07C1}" sibTransId="{8DCCA209-7382-40B0-8683-F6099CE23B39}"/>
    <dgm:cxn modelId="{33E9AA8E-2822-4D88-AF46-981E3DD53182}" type="presOf" srcId="{B9C4AB13-15A7-4758-9C2C-74FADCA411B5}" destId="{AB968F20-365F-44A6-896E-636DDC75AA39}" srcOrd="0" destOrd="0" presId="urn:microsoft.com/office/officeart/2005/8/layout/process2"/>
    <dgm:cxn modelId="{A72E1C75-3C73-413A-A2BF-1C1AB8E9799D}" srcId="{3A532798-EC56-43D0-9F72-43665170D7D1}" destId="{B5F801DE-D7DA-4830-99BB-26AD82CEF27B}" srcOrd="4" destOrd="0" parTransId="{EB05AF94-B2E7-40BD-BDB7-C5CE24C42694}" sibTransId="{589850C8-018B-46B9-AFEC-FD226D3767E4}"/>
    <dgm:cxn modelId="{EB02DC92-DDD7-48F2-84F7-C892DE145F8F}" srcId="{3A532798-EC56-43D0-9F72-43665170D7D1}" destId="{480D9F7A-A0FF-4895-9670-B0C2BDB713C6}" srcOrd="2" destOrd="0" parTransId="{76BA32C4-7912-4094-98D3-1E3E78BF2297}" sibTransId="{F6A0B73E-D76E-4A2C-9577-EB46D8F4F110}"/>
    <dgm:cxn modelId="{589BF7B1-5599-41AE-A762-1709999E0B25}" type="presOf" srcId="{F6A0B73E-D76E-4A2C-9577-EB46D8F4F110}" destId="{88978004-E470-4780-89D9-A144139C0DBE}" srcOrd="1" destOrd="0" presId="urn:microsoft.com/office/officeart/2005/8/layout/process2"/>
    <dgm:cxn modelId="{3CCA4E49-92F7-444C-B22B-4CFF4F915144}" type="presOf" srcId="{077990C1-8424-4A4C-80B5-B60692BC2A26}" destId="{0CDABBA2-54F6-468A-9726-0E88A88F0A29}" srcOrd="0" destOrd="0" presId="urn:microsoft.com/office/officeart/2005/8/layout/process2"/>
    <dgm:cxn modelId="{88E36DAC-D9F7-45C1-BCBC-C3E038781B82}" type="presOf" srcId="{FC46A179-B4BE-419A-BBC0-B6CAE4D5F2A4}" destId="{0CB1B8EE-98DA-408E-94E8-6EF4BF11BA0F}" srcOrd="0" destOrd="1" presId="urn:microsoft.com/office/officeart/2005/8/layout/process2"/>
    <dgm:cxn modelId="{6216DB07-23B9-41DA-A7E6-5E93EB2626E9}" srcId="{B9C4AB13-15A7-4758-9C2C-74FADCA411B5}" destId="{C528EB9E-2D9C-42C3-8D93-7371385A2284}" srcOrd="0" destOrd="0" parTransId="{1E0B1896-FB51-4A48-AA5D-07AB99B07B4A}" sibTransId="{FD93AABE-D787-4661-9F62-547B3BAB3267}"/>
    <dgm:cxn modelId="{3C792716-D57E-4A2B-8206-F6045C71C297}" type="presOf" srcId="{6F40B31E-02EB-425E-A3EC-88FCF1EB10B2}" destId="{0CB1B8EE-98DA-408E-94E8-6EF4BF11BA0F}" srcOrd="0" destOrd="0" presId="urn:microsoft.com/office/officeart/2005/8/layout/process2"/>
    <dgm:cxn modelId="{10841616-700B-4C22-85A5-BD2EC5DF980E}" type="presOf" srcId="{C71ABACB-9E3E-4542-99DA-9A5201353660}" destId="{A02622FE-FFE8-43DF-BEA4-42A9B8492907}" srcOrd="0" destOrd="1" presId="urn:microsoft.com/office/officeart/2005/8/layout/process2"/>
    <dgm:cxn modelId="{E1DD0C76-3030-44A8-BD42-1E0E40495968}" type="presOf" srcId="{480D9F7A-A0FF-4895-9670-B0C2BDB713C6}" destId="{9D178A0C-D140-4D62-B3A7-D538EC2EECF5}" srcOrd="0" destOrd="0" presId="urn:microsoft.com/office/officeart/2005/8/layout/process2"/>
    <dgm:cxn modelId="{FB168CDA-D0B8-47D3-A03F-C631DF34FE68}" type="presOf" srcId="{C528EB9E-2D9C-42C3-8D93-7371385A2284}" destId="{AB968F20-365F-44A6-896E-636DDC75AA39}" srcOrd="0" destOrd="1" presId="urn:microsoft.com/office/officeart/2005/8/layout/process2"/>
    <dgm:cxn modelId="{DDF6F267-1BA5-460B-BC7E-55DDC272F45B}" type="presOf" srcId="{3A532798-EC56-43D0-9F72-43665170D7D1}" destId="{0E38683F-B648-4FC1-95DD-E56AEB14A195}" srcOrd="0" destOrd="0" presId="urn:microsoft.com/office/officeart/2005/8/layout/process2"/>
    <dgm:cxn modelId="{AC917C36-E568-44F4-9A59-A9E32968CE25}" type="presOf" srcId="{B5F801DE-D7DA-4830-99BB-26AD82CEF27B}" destId="{A02622FE-FFE8-43DF-BEA4-42A9B8492907}" srcOrd="0" destOrd="0" presId="urn:microsoft.com/office/officeart/2005/8/layout/process2"/>
    <dgm:cxn modelId="{280BE5EB-1260-4DD6-988B-D476827EFD0C}" type="presParOf" srcId="{0E38683F-B648-4FC1-95DD-E56AEB14A195}" destId="{AB968F20-365F-44A6-896E-636DDC75AA39}" srcOrd="0" destOrd="0" presId="urn:microsoft.com/office/officeart/2005/8/layout/process2"/>
    <dgm:cxn modelId="{FE330823-019E-4491-AF76-C1E6AE5D1FA5}" type="presParOf" srcId="{0E38683F-B648-4FC1-95DD-E56AEB14A195}" destId="{2F4A9B92-FB46-4018-B827-682320634FC9}" srcOrd="1" destOrd="0" presId="urn:microsoft.com/office/officeart/2005/8/layout/process2"/>
    <dgm:cxn modelId="{A8BB2FEB-B4C0-4065-B4EC-884829C3DF03}" type="presParOf" srcId="{2F4A9B92-FB46-4018-B827-682320634FC9}" destId="{06511057-377D-4296-A555-367132CE2C00}" srcOrd="0" destOrd="0" presId="urn:microsoft.com/office/officeart/2005/8/layout/process2"/>
    <dgm:cxn modelId="{8D06B183-EB8E-4304-B305-65EA9055E912}" type="presParOf" srcId="{0E38683F-B648-4FC1-95DD-E56AEB14A195}" destId="{0CDABBA2-54F6-468A-9726-0E88A88F0A29}" srcOrd="2" destOrd="0" presId="urn:microsoft.com/office/officeart/2005/8/layout/process2"/>
    <dgm:cxn modelId="{C17935B3-5A26-4FAB-9ABA-180CF84F7B58}" type="presParOf" srcId="{0E38683F-B648-4FC1-95DD-E56AEB14A195}" destId="{3A1FD576-FE13-4165-B211-EED10B454C16}" srcOrd="3" destOrd="0" presId="urn:microsoft.com/office/officeart/2005/8/layout/process2"/>
    <dgm:cxn modelId="{DB131D3C-AA46-4764-BFAA-1EAEF5D5BDED}" type="presParOf" srcId="{3A1FD576-FE13-4165-B211-EED10B454C16}" destId="{F58BB993-7552-434B-9A61-67A5366E0F65}" srcOrd="0" destOrd="0" presId="urn:microsoft.com/office/officeart/2005/8/layout/process2"/>
    <dgm:cxn modelId="{E00A118A-41CE-4CC5-9CF5-28702818A068}" type="presParOf" srcId="{0E38683F-B648-4FC1-95DD-E56AEB14A195}" destId="{9D178A0C-D140-4D62-B3A7-D538EC2EECF5}" srcOrd="4" destOrd="0" presId="urn:microsoft.com/office/officeart/2005/8/layout/process2"/>
    <dgm:cxn modelId="{95232F47-6B88-4F4D-8C14-B17D92DF4665}" type="presParOf" srcId="{0E38683F-B648-4FC1-95DD-E56AEB14A195}" destId="{7471F240-F88D-4339-B863-8E4E8410DD6F}" srcOrd="5" destOrd="0" presId="urn:microsoft.com/office/officeart/2005/8/layout/process2"/>
    <dgm:cxn modelId="{411C667E-8AA7-47A9-9DC7-C1127963264D}" type="presParOf" srcId="{7471F240-F88D-4339-B863-8E4E8410DD6F}" destId="{88978004-E470-4780-89D9-A144139C0DBE}" srcOrd="0" destOrd="0" presId="urn:microsoft.com/office/officeart/2005/8/layout/process2"/>
    <dgm:cxn modelId="{70C6DD64-9473-4EA3-9D47-2ED28F5BB000}" type="presParOf" srcId="{0E38683F-B648-4FC1-95DD-E56AEB14A195}" destId="{0CB1B8EE-98DA-408E-94E8-6EF4BF11BA0F}" srcOrd="6" destOrd="0" presId="urn:microsoft.com/office/officeart/2005/8/layout/process2"/>
    <dgm:cxn modelId="{EF2973E2-B3E2-4DA5-A833-D5C432EBBCAD}" type="presParOf" srcId="{0E38683F-B648-4FC1-95DD-E56AEB14A195}" destId="{F10605D7-9F73-4760-BB39-AF26F6AA0370}" srcOrd="7" destOrd="0" presId="urn:microsoft.com/office/officeart/2005/8/layout/process2"/>
    <dgm:cxn modelId="{199A171D-D2D1-4C9F-9AC7-3D250E0487E1}" type="presParOf" srcId="{F10605D7-9F73-4760-BB39-AF26F6AA0370}" destId="{6F88BB6E-C395-42E4-852F-FE2B5054DC2C}" srcOrd="0" destOrd="0" presId="urn:microsoft.com/office/officeart/2005/8/layout/process2"/>
    <dgm:cxn modelId="{1DF898AA-58AB-4C99-8DB5-98B7DAB2D427}" type="presParOf" srcId="{0E38683F-B648-4FC1-95DD-E56AEB14A195}" destId="{A02622FE-FFE8-43DF-BEA4-42A9B849290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68F20-365F-44A6-896E-636DDC75AA39}">
      <dsp:nvSpPr>
        <dsp:cNvPr id="0" name=""/>
        <dsp:cNvSpPr/>
      </dsp:nvSpPr>
      <dsp:spPr>
        <a:xfrm>
          <a:off x="336484" y="7528"/>
          <a:ext cx="4064131" cy="8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Level 1</a:t>
          </a:r>
          <a:endParaRPr lang="en-U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General Physical Education (GPE)</a:t>
          </a:r>
          <a:endParaRPr lang="en-US" sz="1800" kern="1200" dirty="0"/>
        </a:p>
      </dsp:txBody>
      <dsp:txXfrm>
        <a:off x="361252" y="32296"/>
        <a:ext cx="4014595" cy="796122"/>
      </dsp:txXfrm>
    </dsp:sp>
    <dsp:sp modelId="{2F4A9B92-FB46-4018-B827-682320634FC9}">
      <dsp:nvSpPr>
        <dsp:cNvPr id="0" name=""/>
        <dsp:cNvSpPr/>
      </dsp:nvSpPr>
      <dsp:spPr>
        <a:xfrm rot="5400000">
          <a:off x="2209989" y="874328"/>
          <a:ext cx="317121" cy="3805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254386" y="906040"/>
        <a:ext cx="228328" cy="221985"/>
      </dsp:txXfrm>
    </dsp:sp>
    <dsp:sp modelId="{0CDABBA2-54F6-468A-9726-0E88A88F0A29}">
      <dsp:nvSpPr>
        <dsp:cNvPr id="0" name=""/>
        <dsp:cNvSpPr/>
      </dsp:nvSpPr>
      <dsp:spPr>
        <a:xfrm>
          <a:off x="336484" y="1276016"/>
          <a:ext cx="4064131" cy="8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Level 2</a:t>
          </a:r>
          <a:endParaRPr lang="en-US" sz="19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GPE with APE Consultation</a:t>
          </a:r>
          <a:endParaRPr lang="en-US" sz="1800" kern="1200" dirty="0"/>
        </a:p>
      </dsp:txBody>
      <dsp:txXfrm>
        <a:off x="361252" y="1300784"/>
        <a:ext cx="4014595" cy="796122"/>
      </dsp:txXfrm>
    </dsp:sp>
    <dsp:sp modelId="{3A1FD576-FE13-4165-B211-EED10B454C16}">
      <dsp:nvSpPr>
        <dsp:cNvPr id="0" name=""/>
        <dsp:cNvSpPr/>
      </dsp:nvSpPr>
      <dsp:spPr>
        <a:xfrm rot="5400000">
          <a:off x="2209989" y="2142815"/>
          <a:ext cx="317121" cy="3805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254386" y="2174527"/>
        <a:ext cx="228328" cy="221985"/>
      </dsp:txXfrm>
    </dsp:sp>
    <dsp:sp modelId="{9D178A0C-D140-4D62-B3A7-D538EC2EECF5}">
      <dsp:nvSpPr>
        <dsp:cNvPr id="0" name=""/>
        <dsp:cNvSpPr/>
      </dsp:nvSpPr>
      <dsp:spPr>
        <a:xfrm>
          <a:off x="336484" y="2544503"/>
          <a:ext cx="4064131" cy="845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Level 3</a:t>
          </a:r>
          <a:endParaRPr lang="en-US" sz="19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APE Direct Services in GPE</a:t>
          </a:r>
          <a:endParaRPr lang="en-US" sz="1800" kern="1200" dirty="0"/>
        </a:p>
      </dsp:txBody>
      <dsp:txXfrm>
        <a:off x="361252" y="2569271"/>
        <a:ext cx="4014595" cy="796122"/>
      </dsp:txXfrm>
    </dsp:sp>
    <dsp:sp modelId="{7471F240-F88D-4339-B863-8E4E8410DD6F}">
      <dsp:nvSpPr>
        <dsp:cNvPr id="0" name=""/>
        <dsp:cNvSpPr/>
      </dsp:nvSpPr>
      <dsp:spPr>
        <a:xfrm rot="5400000">
          <a:off x="2209989" y="3411302"/>
          <a:ext cx="317121" cy="3805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254386" y="3443014"/>
        <a:ext cx="228328" cy="221985"/>
      </dsp:txXfrm>
    </dsp:sp>
    <dsp:sp modelId="{0CB1B8EE-98DA-408E-94E8-6EF4BF11BA0F}">
      <dsp:nvSpPr>
        <dsp:cNvPr id="0" name=""/>
        <dsp:cNvSpPr/>
      </dsp:nvSpPr>
      <dsp:spPr>
        <a:xfrm>
          <a:off x="315089" y="3812990"/>
          <a:ext cx="4106921" cy="756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Level 4</a:t>
          </a:r>
          <a:endParaRPr lang="en-US" sz="19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Self-Contained APE</a:t>
          </a:r>
          <a:endParaRPr lang="en-US" sz="1800" kern="1200" dirty="0"/>
        </a:p>
      </dsp:txBody>
      <dsp:txXfrm>
        <a:off x="337237" y="3835138"/>
        <a:ext cx="4062625" cy="711899"/>
      </dsp:txXfrm>
    </dsp:sp>
    <dsp:sp modelId="{F10605D7-9F73-4760-BB39-AF26F6AA0370}">
      <dsp:nvSpPr>
        <dsp:cNvPr id="0" name=""/>
        <dsp:cNvSpPr/>
      </dsp:nvSpPr>
      <dsp:spPr>
        <a:xfrm rot="5400000">
          <a:off x="2209989" y="4590327"/>
          <a:ext cx="317121" cy="3805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254386" y="4622039"/>
        <a:ext cx="228328" cy="221985"/>
      </dsp:txXfrm>
    </dsp:sp>
    <dsp:sp modelId="{A02622FE-FFE8-43DF-BEA4-42A9B8492907}">
      <dsp:nvSpPr>
        <dsp:cNvPr id="0" name=""/>
        <dsp:cNvSpPr/>
      </dsp:nvSpPr>
      <dsp:spPr>
        <a:xfrm>
          <a:off x="315089" y="4992015"/>
          <a:ext cx="4106921" cy="740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Level 5</a:t>
          </a:r>
          <a:endParaRPr lang="en-US" sz="19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Self-Contained APE with additional staff</a:t>
          </a:r>
          <a:endParaRPr lang="en-US" sz="1800" kern="1200" dirty="0"/>
        </a:p>
      </dsp:txBody>
      <dsp:txXfrm>
        <a:off x="336788" y="5013714"/>
        <a:ext cx="4063523" cy="697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5E8E37-EA51-492A-B133-75E489EE717F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72ABAB-A7CF-4D0C-A36E-FD4876B5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-ape.com/resourc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080" y="228600"/>
            <a:ext cx="7406640" cy="223090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David" panose="020E0502060401010101" pitchFamily="34" charset="-79"/>
                <a:cs typeface="David" panose="020E0502060401010101" pitchFamily="34" charset="-79"/>
              </a:rPr>
              <a:t>Adapted Physical </a:t>
            </a:r>
            <a:br>
              <a:rPr lang="en-US" sz="66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6600" dirty="0" smtClean="0">
                <a:latin typeface="David" panose="020E0502060401010101" pitchFamily="34" charset="-79"/>
                <a:cs typeface="David" panose="020E0502060401010101" pitchFamily="34" charset="-79"/>
              </a:rPr>
              <a:t>Education 101</a:t>
            </a:r>
            <a:endParaRPr lang="en-US" sz="6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3048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Presented by the</a:t>
            </a:r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NC-APE-Advisory Council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61" y="4876800"/>
            <a:ext cx="3504078" cy="1493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068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Guiding Questions for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638288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Can the student independently participate in GPE with non-disabled peers?</a:t>
            </a:r>
          </a:p>
          <a:p>
            <a:r>
              <a:rPr lang="en-US" sz="2800" dirty="0" smtClean="0"/>
              <a:t>Can GPE instruction be differentiated so the student can participate?</a:t>
            </a:r>
          </a:p>
          <a:p>
            <a:pPr lvl="2"/>
            <a:r>
              <a:rPr lang="en-US" dirty="0" smtClean="0"/>
              <a:t>Provide written instructions in advance</a:t>
            </a:r>
          </a:p>
          <a:p>
            <a:pPr lvl="2"/>
            <a:r>
              <a:rPr lang="en-US" dirty="0" smtClean="0"/>
              <a:t>Deliberate small group assignment</a:t>
            </a:r>
          </a:p>
          <a:p>
            <a:pPr lvl="2"/>
            <a:r>
              <a:rPr lang="en-US" dirty="0" smtClean="0"/>
              <a:t>Modify tasks or skills</a:t>
            </a:r>
          </a:p>
          <a:p>
            <a:r>
              <a:rPr lang="en-US" sz="2800" dirty="0" smtClean="0"/>
              <a:t>What are the student’s strengths? Needs?</a:t>
            </a:r>
          </a:p>
          <a:p>
            <a:r>
              <a:rPr lang="en-US" sz="2800" dirty="0" smtClean="0"/>
              <a:t>Is GPE the student’s least restrictive environment (LRE)?</a:t>
            </a:r>
          </a:p>
          <a:p>
            <a:r>
              <a:rPr lang="en-US" sz="2800" dirty="0" smtClean="0"/>
              <a:t>In order for the student to access the GPE curriculum, does instruction need to be designed just for him/her?</a:t>
            </a:r>
          </a:p>
          <a:p>
            <a:r>
              <a:rPr lang="en-US" sz="2800" dirty="0" smtClean="0"/>
              <a:t>Can the student access the GPE curriculum </a:t>
            </a:r>
            <a:r>
              <a:rPr lang="en-US" sz="2800" i="1" dirty="0" smtClean="0"/>
              <a:t>safely</a:t>
            </a:r>
            <a:r>
              <a:rPr lang="en-US" sz="2800" dirty="0" smtClean="0"/>
              <a:t> and </a:t>
            </a:r>
            <a:r>
              <a:rPr lang="en-US" sz="2800" i="1" dirty="0" smtClean="0"/>
              <a:t>successfully</a:t>
            </a:r>
            <a:r>
              <a:rPr lang="en-US" sz="2800" dirty="0" smtClean="0"/>
              <a:t> without specialized instruction?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Determining Eligibility for 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IEP Team meets</a:t>
            </a:r>
          </a:p>
          <a:p>
            <a:r>
              <a:rPr lang="en-US" dirty="0"/>
              <a:t>T</a:t>
            </a:r>
            <a:r>
              <a:rPr lang="en-US" dirty="0" smtClean="0"/>
              <a:t>eam determines the need for APE evaluation = </a:t>
            </a:r>
            <a:r>
              <a:rPr lang="en-US" dirty="0"/>
              <a:t>d</a:t>
            </a:r>
            <a:r>
              <a:rPr lang="en-US" dirty="0" smtClean="0"/>
              <a:t>ata, data, data</a:t>
            </a:r>
          </a:p>
          <a:p>
            <a:r>
              <a:rPr lang="en-US" dirty="0" smtClean="0"/>
              <a:t>Evaluation completed</a:t>
            </a:r>
          </a:p>
          <a:p>
            <a:r>
              <a:rPr lang="en-US" dirty="0" smtClean="0"/>
              <a:t>Student qualifies for APE</a:t>
            </a:r>
          </a:p>
          <a:p>
            <a:endParaRPr lang="en-US" dirty="0"/>
          </a:p>
          <a:p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	</a:t>
            </a:r>
            <a:r>
              <a:rPr lang="en-US" sz="4000" dirty="0" smtClean="0"/>
              <a:t>Now what???</a:t>
            </a:r>
          </a:p>
          <a:p>
            <a:endParaRPr lang="en-US" dirty="0" smtClean="0"/>
          </a:p>
        </p:txBody>
      </p:sp>
      <p:pic>
        <p:nvPicPr>
          <p:cNvPr id="4" name="Picture 3" descr="hom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76600"/>
            <a:ext cx="2667000" cy="3383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14488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IEP Goodies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Check “Yes” to:</a:t>
            </a:r>
          </a:p>
          <a:p>
            <a:pPr marL="1163574" lvl="2" indent="-514350"/>
            <a:r>
              <a:rPr lang="en-US" sz="2200" dirty="0" smtClean="0"/>
              <a:t>“Does the student require APE?” or</a:t>
            </a:r>
          </a:p>
          <a:p>
            <a:pPr marL="1163574" lvl="2" indent="-514350"/>
            <a:r>
              <a:rPr lang="en-US" sz="2200" dirty="0" smtClean="0"/>
              <a:t>“Does the student require specially designed physical education?”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Develop APE Components of IEP:</a:t>
            </a:r>
          </a:p>
          <a:p>
            <a:pPr lvl="1"/>
            <a:r>
              <a:rPr lang="en-US" sz="2400" dirty="0" smtClean="0"/>
              <a:t>Must </a:t>
            </a:r>
            <a:r>
              <a:rPr lang="en-US" sz="2400" dirty="0"/>
              <a:t>have input from </a:t>
            </a:r>
            <a:r>
              <a:rPr lang="en-US" sz="2400" dirty="0" smtClean="0"/>
              <a:t>someone knowledgeable </a:t>
            </a:r>
          </a:p>
          <a:p>
            <a:pPr marL="402336" lvl="1" indent="0">
              <a:buNone/>
            </a:pPr>
            <a:r>
              <a:rPr lang="en-US" sz="2400" dirty="0" smtClean="0"/>
              <a:t>about </a:t>
            </a:r>
            <a:r>
              <a:rPr lang="en-US" sz="2400" dirty="0"/>
              <a:t>the PE </a:t>
            </a:r>
            <a:r>
              <a:rPr lang="en-US" sz="2400" dirty="0" smtClean="0"/>
              <a:t>curriculum.</a:t>
            </a:r>
          </a:p>
          <a:p>
            <a:pPr marL="1163574" lvl="2" indent="-514350"/>
            <a:r>
              <a:rPr lang="en-US" sz="2200" dirty="0" smtClean="0"/>
              <a:t>Present </a:t>
            </a:r>
            <a:r>
              <a:rPr lang="en-US" sz="2200" dirty="0"/>
              <a:t>Level of Academic </a:t>
            </a:r>
            <a:r>
              <a:rPr lang="en-US" sz="2200" dirty="0" smtClean="0"/>
              <a:t>Achievement and Functional Performance (PLAAFP) </a:t>
            </a:r>
          </a:p>
          <a:p>
            <a:pPr marL="1163574" lvl="2" indent="-514350"/>
            <a:r>
              <a:rPr lang="en-US" sz="2200" dirty="0" smtClean="0"/>
              <a:t>Goals/Objectives</a:t>
            </a:r>
          </a:p>
          <a:p>
            <a:pPr marL="1163574" lvl="2" indent="-514350"/>
            <a:r>
              <a:rPr lang="en-US" sz="2200" dirty="0" smtClean="0"/>
              <a:t>Means of reporting student progress</a:t>
            </a:r>
          </a:p>
          <a:p>
            <a:pPr marL="1163574" lvl="2" indent="-514350"/>
            <a:r>
              <a:rPr lang="en-US" sz="2200" dirty="0" smtClean="0"/>
              <a:t>Frequency/Service delivery</a:t>
            </a:r>
          </a:p>
          <a:p>
            <a:pPr marL="1163574" lvl="2" indent="-514350"/>
            <a:r>
              <a:rPr lang="en-US" sz="2200" dirty="0" smtClean="0"/>
              <a:t>Determination of LRE</a:t>
            </a:r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00"/>
            <a:ext cx="1371600" cy="108445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r>
              <a:rPr lang="en-US" dirty="0" smtClean="0"/>
              <a:t>LRE and the APE Continuum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90688" cy="5181600"/>
          </a:xfrm>
        </p:spPr>
        <p:txBody>
          <a:bodyPr>
            <a:normAutofit fontScale="85000" lnSpcReduction="20000"/>
          </a:bodyPr>
          <a:lstStyle/>
          <a:p>
            <a:pPr marL="365760" lvl="1" indent="0" algn="ctr">
              <a:buNone/>
            </a:pPr>
            <a:r>
              <a:rPr lang="en-US" b="1" dirty="0">
                <a:solidFill>
                  <a:srgbClr val="922223"/>
                </a:solidFill>
              </a:rPr>
              <a:t>“What is the best educational scenario for </a:t>
            </a:r>
            <a:endParaRPr lang="en-US" b="1" dirty="0" smtClean="0">
              <a:solidFill>
                <a:srgbClr val="922223"/>
              </a:solidFill>
            </a:endParaRPr>
          </a:p>
          <a:p>
            <a:pPr marL="365760" lvl="1" indent="0" algn="ctr">
              <a:buNone/>
            </a:pPr>
            <a:r>
              <a:rPr lang="en-US" b="1" dirty="0" smtClean="0">
                <a:solidFill>
                  <a:srgbClr val="922223"/>
                </a:solidFill>
              </a:rPr>
              <a:t>THIS </a:t>
            </a:r>
            <a:r>
              <a:rPr lang="en-US" b="1" dirty="0">
                <a:solidFill>
                  <a:srgbClr val="922223"/>
                </a:solidFill>
              </a:rPr>
              <a:t>student?”</a:t>
            </a:r>
            <a:endParaRPr lang="en-US" dirty="0">
              <a:solidFill>
                <a:srgbClr val="922223"/>
              </a:solidFill>
            </a:endParaRP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LRE Factors (in no particular order):</a:t>
            </a: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Student’s disability/level of need</a:t>
            </a: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Scheduling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Support Services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Age Appropriateness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Assessments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EC Teacher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GPE Teacher</a:t>
            </a:r>
          </a:p>
          <a:p>
            <a:pPr lvl="2" algn="ctr"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2" algn="ctr">
              <a:buNone/>
            </a:pP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LRE varies 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from school to school, student to 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student.</a:t>
            </a:r>
            <a:endParaRPr lang="en-US" sz="2600" dirty="0">
              <a:solidFill>
                <a:schemeClr val="accent3">
                  <a:lumMod val="75000"/>
                </a:schemeClr>
              </a:solidFill>
            </a:endParaRPr>
          </a:p>
          <a:p>
            <a:pPr lvl="1" algn="ctr">
              <a:buNone/>
            </a:pPr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Regular education students have a right to learn too.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Continuum of Possibilities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367898"/>
              </p:ext>
            </p:extLst>
          </p:nvPr>
        </p:nvGraphicFramePr>
        <p:xfrm>
          <a:off x="1447800" y="914400"/>
          <a:ext cx="4737100" cy="57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2286000"/>
            <a:ext cx="2743200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Accommodations and modifications identified, and implemented by GPE.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4724400"/>
            <a:ext cx="2667000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GPE </a:t>
            </a:r>
            <a:r>
              <a:rPr lang="en-US" sz="1400" dirty="0"/>
              <a:t>or APE </a:t>
            </a:r>
            <a:r>
              <a:rPr lang="en-US" sz="1400" dirty="0" smtClean="0"/>
              <a:t>teaches</a:t>
            </a:r>
            <a:endParaRPr lang="en-US" sz="1400" dirty="0"/>
          </a:p>
          <a:p>
            <a:pPr algn="ctr"/>
            <a:r>
              <a:rPr lang="en-US" sz="1400" dirty="0" smtClean="0"/>
              <a:t>students with special needs in small group setting.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505200"/>
            <a:ext cx="2667000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GPE teaches class, APE teacher provides direct service to student(s) during GPE.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800"/>
            <a:ext cx="2667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GPE, APE, PT, OT,  </a:t>
            </a:r>
            <a:r>
              <a:rPr lang="en-US" sz="1400" dirty="0" err="1" smtClean="0"/>
              <a:t>Paraeducators</a:t>
            </a:r>
            <a:r>
              <a:rPr lang="en-US" sz="1400" dirty="0" smtClean="0"/>
              <a:t>, Volunteers, etc.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990600"/>
            <a:ext cx="2743200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Students with and without disabilities participate in PE, </a:t>
            </a:r>
          </a:p>
          <a:p>
            <a:pPr algn="ctr"/>
            <a:r>
              <a:rPr lang="en-US" sz="1400" dirty="0" smtClean="0"/>
              <a:t>no assistance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over 40 evaluation tools that can be used to determine eligibility for APE services.</a:t>
            </a:r>
          </a:p>
          <a:p>
            <a:r>
              <a:rPr lang="en-US" dirty="0" smtClean="0"/>
              <a:t>Which tool is appropriate? </a:t>
            </a:r>
          </a:p>
          <a:p>
            <a:pPr lvl="1"/>
            <a:r>
              <a:rPr lang="en-US" dirty="0" smtClean="0"/>
              <a:t>“Well…it depends.”</a:t>
            </a:r>
          </a:p>
          <a:p>
            <a:r>
              <a:rPr lang="en-US" dirty="0"/>
              <a:t>E</a:t>
            </a:r>
            <a:r>
              <a:rPr lang="en-US" dirty="0" smtClean="0"/>
              <a:t>xamples can be found on the </a:t>
            </a:r>
            <a:r>
              <a:rPr lang="en-US" u="sng" dirty="0" smtClean="0"/>
              <a:t>N</a:t>
            </a:r>
            <a:r>
              <a:rPr lang="en-US" dirty="0" smtClean="0"/>
              <a:t>orth </a:t>
            </a:r>
            <a:r>
              <a:rPr lang="en-US" u="sng" dirty="0" smtClean="0"/>
              <a:t>C</a:t>
            </a:r>
            <a:r>
              <a:rPr lang="en-US" dirty="0" smtClean="0"/>
              <a:t>arolina </a:t>
            </a:r>
            <a:r>
              <a:rPr lang="en-US" u="sng" dirty="0" smtClean="0"/>
              <a:t>A</a:t>
            </a:r>
            <a:r>
              <a:rPr lang="en-US" dirty="0" smtClean="0"/>
              <a:t>dapted </a:t>
            </a:r>
            <a:r>
              <a:rPr lang="en-US" u="sng" dirty="0" smtClean="0"/>
              <a:t>P</a:t>
            </a:r>
            <a:r>
              <a:rPr lang="en-US" dirty="0" smtClean="0"/>
              <a:t>hysical </a:t>
            </a:r>
            <a:r>
              <a:rPr lang="en-US" u="sng" dirty="0" smtClean="0"/>
              <a:t>E</a:t>
            </a:r>
            <a:r>
              <a:rPr lang="en-US" dirty="0" smtClean="0"/>
              <a:t>ducation </a:t>
            </a:r>
            <a:r>
              <a:rPr lang="en-US" u="sng" dirty="0" smtClean="0"/>
              <a:t>A</a:t>
            </a:r>
            <a:r>
              <a:rPr lang="en-US" dirty="0" smtClean="0"/>
              <a:t>dvisory </a:t>
            </a:r>
            <a:r>
              <a:rPr lang="en-US" u="sng" dirty="0" smtClean="0"/>
              <a:t>C</a:t>
            </a:r>
            <a:r>
              <a:rPr lang="en-US" dirty="0" smtClean="0"/>
              <a:t>ouncil website:</a:t>
            </a:r>
          </a:p>
          <a:p>
            <a:pPr marL="82296" indent="0" algn="ctr">
              <a:buNone/>
            </a:pP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www.nc-ape.com/resources</a:t>
            </a:r>
            <a:endParaRPr lang="en-US" sz="2400" dirty="0" smtClean="0"/>
          </a:p>
          <a:p>
            <a:pPr marL="82296" indent="0" algn="ctr">
              <a:buNone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/>
          <a:lstStyle/>
          <a:p>
            <a:r>
              <a:rPr lang="en-US" dirty="0" smtClean="0"/>
              <a:t>No APE Specialist?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Update knowledge of disabilities and teaching strategies related to teaching students with special needs.</a:t>
            </a:r>
          </a:p>
          <a:p>
            <a:r>
              <a:rPr lang="en-US" sz="2800" dirty="0" smtClean="0"/>
              <a:t>Collaborate with other service providers</a:t>
            </a:r>
          </a:p>
          <a:p>
            <a:pPr lvl="2"/>
            <a:r>
              <a:rPr lang="en-US" dirty="0" smtClean="0"/>
              <a:t>EC Teacher</a:t>
            </a:r>
          </a:p>
          <a:p>
            <a:pPr lvl="2"/>
            <a:r>
              <a:rPr lang="en-US" dirty="0" smtClean="0"/>
              <a:t>PT, OT, SLP </a:t>
            </a:r>
          </a:p>
          <a:p>
            <a:pPr lvl="2"/>
            <a:r>
              <a:rPr lang="en-US" dirty="0" smtClean="0"/>
              <a:t>Parents</a:t>
            </a:r>
          </a:p>
          <a:p>
            <a:pPr lvl="2"/>
            <a:r>
              <a:rPr lang="en-US" dirty="0" smtClean="0"/>
              <a:t>Administration</a:t>
            </a:r>
          </a:p>
          <a:p>
            <a:pPr lvl="2"/>
            <a:r>
              <a:rPr lang="en-US" dirty="0" err="1" smtClean="0"/>
              <a:t>Paraeducators</a:t>
            </a:r>
            <a:endParaRPr lang="en-US" dirty="0" smtClean="0"/>
          </a:p>
          <a:p>
            <a:r>
              <a:rPr lang="en-US" sz="2800" dirty="0" smtClean="0"/>
              <a:t>Explore and use resources:</a:t>
            </a:r>
          </a:p>
          <a:p>
            <a:pPr lvl="2"/>
            <a:r>
              <a:rPr lang="en-US" dirty="0" smtClean="0"/>
              <a:t>NC-APE-AC</a:t>
            </a:r>
          </a:p>
          <a:p>
            <a:pPr lvl="2"/>
            <a:r>
              <a:rPr lang="en-US" dirty="0" smtClean="0"/>
              <a:t>Colleges and universities</a:t>
            </a:r>
          </a:p>
          <a:p>
            <a:pPr lvl="2"/>
            <a:r>
              <a:rPr lang="en-US" dirty="0" smtClean="0"/>
              <a:t>Recreation programs for special populations</a:t>
            </a:r>
          </a:p>
          <a:p>
            <a:pPr lvl="2"/>
            <a:r>
              <a:rPr lang="en-US" dirty="0" smtClean="0"/>
              <a:t>Sports programs for special populations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Cheat Sheet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163485"/>
              </p:ext>
            </p:extLst>
          </p:nvPr>
        </p:nvGraphicFramePr>
        <p:xfrm>
          <a:off x="1295400" y="1219200"/>
          <a:ext cx="7575550" cy="52100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87775"/>
                <a:gridCol w="3787775"/>
              </a:tblGrid>
              <a:tr h="89352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All Exceptional Children (EC) students must receive, minimally, the same amount of PE as regular education students, per federal regulations.</a:t>
                      </a:r>
                      <a:endParaRPr lang="en-US" sz="1400" b="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u="none" strike="noStrike" dirty="0">
                          <a:effectLst/>
                        </a:rPr>
                        <a:t>If an IEP team suspects that a student may require APE, an APE evaluation must be completed by an APE specialist.</a:t>
                      </a:r>
                      <a:endParaRPr lang="en-US" sz="1400" b="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15107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General Physical Educators are Adapted Physical Educators. In the occurrence that an APE specialist does not serve a student directly, the GPE becomes the direct service provider.</a:t>
                      </a:r>
                      <a:endParaRPr lang="en-US" sz="14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Students with physical disabilities are not the sole recipients of APE. APE is provided to all students that require specially designed instruction (e.g., students with autism, BIPs, etc.)</a:t>
                      </a:r>
                      <a:endParaRPr lang="en-US" sz="14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7553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Not all students who are recommended for APE need a separate (self-contained) PE class.</a:t>
                      </a:r>
                      <a:endParaRPr lang="en-US" sz="14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Adapted physical education is considered a direct instructional service and not a related service.  </a:t>
                      </a:r>
                      <a:endParaRPr lang="en-US" sz="1400" u="sng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7553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No student may be exempt from PE due to his/her disability.</a:t>
                      </a:r>
                      <a:endParaRPr lang="en-US" sz="14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The need for adapted physical education is an IEP team decision.  </a:t>
                      </a:r>
                      <a:endParaRPr lang="en-US" sz="14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15107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GPE should be invited to IEP meetings, and considered a part of the IEP team for any and all EC students they teach.</a:t>
                      </a:r>
                      <a:endParaRPr lang="en-US" sz="14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If providing direct service to EC students, the GPE should be aware of IEP goals, health concerns, and necessary modifications. Consultation and collaboration between GPE and APE is important.</a:t>
                      </a:r>
                      <a:endParaRPr lang="en-US" sz="14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6330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Within the </a:t>
                      </a:r>
                      <a:r>
                        <a:rPr lang="en-US" sz="1400" u="none" strike="noStrike" dirty="0" smtClean="0">
                          <a:effectLst/>
                        </a:rPr>
                        <a:t>IEP, </a:t>
                      </a:r>
                      <a:r>
                        <a:rPr lang="en-US" sz="1400" u="none" strike="noStrike" dirty="0">
                          <a:effectLst/>
                        </a:rPr>
                        <a:t>APE goals and objectives are developed through collaboration between APE, EC teacher, and GPE.</a:t>
                      </a:r>
                      <a:endParaRPr lang="en-US" sz="1400" u="sng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 dirty="0" smtClean="0">
                          <a:effectLst/>
                        </a:rPr>
                        <a:t>NC-Adapted PE-Advisory Council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u="none" strike="noStrike" dirty="0" smtClean="0">
                          <a:effectLst/>
                        </a:rPr>
                        <a:t>www.NC-APE.com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6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143000" y="1066800"/>
            <a:ext cx="7467600" cy="5635752"/>
          </a:xfrm>
        </p:spPr>
        <p:txBody>
          <a:bodyPr/>
          <a:lstStyle/>
          <a:p>
            <a:r>
              <a:rPr lang="en-US" dirty="0" smtClean="0"/>
              <a:t>Cerebral Palsy</a:t>
            </a:r>
          </a:p>
          <a:p>
            <a:pPr lvl="2"/>
            <a:r>
              <a:rPr lang="en-US" sz="1400" dirty="0" smtClean="0"/>
              <a:t>Use balloons or beach balls</a:t>
            </a:r>
          </a:p>
          <a:p>
            <a:pPr lvl="2"/>
            <a:r>
              <a:rPr lang="en-US" sz="1400" dirty="0" smtClean="0"/>
              <a:t>Modify rules or games</a:t>
            </a:r>
          </a:p>
          <a:p>
            <a:pPr lvl="2"/>
            <a:r>
              <a:rPr lang="en-US" sz="1400" dirty="0" smtClean="0"/>
              <a:t>End activity before student gets frustrated</a:t>
            </a:r>
          </a:p>
          <a:p>
            <a:pPr lvl="2"/>
            <a:r>
              <a:rPr lang="en-US" sz="1400" dirty="0" smtClean="0"/>
              <a:t>Enlarge targets</a:t>
            </a:r>
          </a:p>
          <a:p>
            <a:pPr lvl="2"/>
            <a:r>
              <a:rPr lang="en-US" sz="1400" dirty="0" smtClean="0"/>
              <a:t>Use extension for tag games (Foam Noodle)</a:t>
            </a:r>
          </a:p>
          <a:p>
            <a:pPr lvl="2"/>
            <a:r>
              <a:rPr lang="en-US" sz="1400" dirty="0" smtClean="0"/>
              <a:t>Use large scooters, create “boat” on scooters</a:t>
            </a:r>
          </a:p>
          <a:p>
            <a:pPr lvl="2"/>
            <a:r>
              <a:rPr lang="en-US" sz="1400" dirty="0" smtClean="0"/>
              <a:t>Focus on reaching, grasping, pushing</a:t>
            </a:r>
          </a:p>
          <a:p>
            <a:pPr lvl="2"/>
            <a:r>
              <a:rPr lang="en-US" sz="1400" dirty="0" smtClean="0"/>
              <a:t>Use slower </a:t>
            </a:r>
            <a:r>
              <a:rPr lang="en-US" sz="1400" dirty="0" err="1" smtClean="0"/>
              <a:t>locomotor</a:t>
            </a:r>
            <a:r>
              <a:rPr lang="en-US" sz="1400" dirty="0" smtClean="0"/>
              <a:t> patterns for regular education students.</a:t>
            </a:r>
          </a:p>
          <a:p>
            <a:pPr lvl="4"/>
            <a:r>
              <a:rPr lang="en-US" sz="1200" dirty="0" smtClean="0"/>
              <a:t>Bear crawl, crab walk, hopping, etc.</a:t>
            </a:r>
          </a:p>
          <a:p>
            <a:pPr lvl="2">
              <a:buNone/>
            </a:pPr>
            <a:endParaRPr lang="en-US" sz="1400" dirty="0" smtClean="0"/>
          </a:p>
          <a:p>
            <a:r>
              <a:rPr lang="en-US" dirty="0" smtClean="0"/>
              <a:t>Down Syndrome</a:t>
            </a:r>
          </a:p>
          <a:p>
            <a:pPr lvl="2"/>
            <a:r>
              <a:rPr lang="en-US" sz="1400" dirty="0" smtClean="0"/>
              <a:t>Positive, positive, positive</a:t>
            </a:r>
          </a:p>
          <a:p>
            <a:pPr lvl="2"/>
            <a:r>
              <a:rPr lang="en-US" sz="1400" dirty="0" smtClean="0"/>
              <a:t>Avoid stress to neck area</a:t>
            </a:r>
          </a:p>
          <a:p>
            <a:pPr lvl="2"/>
            <a:r>
              <a:rPr lang="en-US" sz="1400" dirty="0" smtClean="0"/>
              <a:t>Highly structured environment</a:t>
            </a:r>
          </a:p>
          <a:p>
            <a:pPr lvl="2"/>
            <a:r>
              <a:rPr lang="en-US" sz="1400" dirty="0" smtClean="0"/>
              <a:t>Brief instruction</a:t>
            </a:r>
          </a:p>
          <a:p>
            <a:pPr lvl="2"/>
            <a:r>
              <a:rPr lang="en-US" sz="1400" dirty="0" smtClean="0"/>
              <a:t>Visual instruction - demonstrations</a:t>
            </a:r>
          </a:p>
          <a:p>
            <a:pPr lvl="2"/>
            <a:r>
              <a:rPr lang="en-US" sz="1400" dirty="0" smtClean="0"/>
              <a:t>Set-up for success</a:t>
            </a:r>
          </a:p>
          <a:p>
            <a:pPr lvl="2"/>
            <a:r>
              <a:rPr lang="en-US" sz="1400" dirty="0" smtClean="0"/>
              <a:t>Be consistent with motivation</a:t>
            </a:r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>
              <a:buNone/>
            </a:pPr>
            <a:endParaRPr lang="en-US" sz="1400" dirty="0" smtClean="0"/>
          </a:p>
          <a:p>
            <a:pPr lvl="2">
              <a:buNone/>
            </a:pPr>
            <a:endParaRPr lang="en-US" sz="1400" dirty="0" smtClean="0"/>
          </a:p>
          <a:p>
            <a:pPr lvl="2">
              <a:buNone/>
            </a:pPr>
            <a:endParaRPr lang="en-US" sz="1400" dirty="0" smtClean="0"/>
          </a:p>
        </p:txBody>
      </p:sp>
      <p:pic>
        <p:nvPicPr>
          <p:cNvPr id="8" name="Picture 7" descr="prtstore 025.jpg"/>
          <p:cNvPicPr>
            <a:picLocks noChangeAspect="1"/>
          </p:cNvPicPr>
          <p:nvPr/>
        </p:nvPicPr>
        <p:blipFill>
          <a:blip r:embed="rId2" cstate="print"/>
          <a:srcRect l="6667" t="1250" r="24167"/>
          <a:stretch>
            <a:fillRect/>
          </a:stretch>
        </p:blipFill>
        <p:spPr>
          <a:xfrm>
            <a:off x="5486400" y="3962400"/>
            <a:ext cx="2514600" cy="239341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 descr="APE 2009-2010 042.jpg"/>
          <p:cNvPicPr>
            <a:picLocks noChangeAspect="1"/>
          </p:cNvPicPr>
          <p:nvPr/>
        </p:nvPicPr>
        <p:blipFill>
          <a:blip r:embed="rId3" cstate="print"/>
          <a:srcRect t="5442"/>
          <a:stretch>
            <a:fillRect/>
          </a:stretch>
        </p:blipFill>
        <p:spPr>
          <a:xfrm>
            <a:off x="5867400" y="1047262"/>
            <a:ext cx="2793124" cy="207693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Adaptations by Disability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990600"/>
            <a:ext cx="7696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Autism</a:t>
            </a:r>
          </a:p>
          <a:p>
            <a:pPr lvl="2"/>
            <a:r>
              <a:rPr lang="en-US" sz="1500" dirty="0" smtClean="0"/>
              <a:t>Visuals – station signs, picture stories, etc</a:t>
            </a:r>
          </a:p>
          <a:p>
            <a:pPr lvl="2"/>
            <a:r>
              <a:rPr lang="en-US" sz="1500" dirty="0" smtClean="0"/>
              <a:t>Predictable/structured routine</a:t>
            </a:r>
          </a:p>
          <a:p>
            <a:pPr lvl="4"/>
            <a:r>
              <a:rPr lang="en-US" sz="1400" dirty="0" smtClean="0"/>
              <a:t>Warm-up, activity, closure</a:t>
            </a:r>
          </a:p>
          <a:p>
            <a:pPr lvl="2"/>
            <a:r>
              <a:rPr lang="en-US" sz="1500" dirty="0" smtClean="0"/>
              <a:t>Smooth transitions</a:t>
            </a:r>
          </a:p>
          <a:p>
            <a:pPr lvl="2"/>
            <a:r>
              <a:rPr lang="en-US" sz="1500" dirty="0" smtClean="0"/>
              <a:t>Stations</a:t>
            </a:r>
          </a:p>
          <a:p>
            <a:pPr lvl="2"/>
            <a:r>
              <a:rPr lang="en-US" sz="1500" dirty="0" smtClean="0"/>
              <a:t>Allow for extra time</a:t>
            </a:r>
          </a:p>
          <a:p>
            <a:pPr lvl="2"/>
            <a:r>
              <a:rPr lang="en-US" sz="1500" dirty="0" smtClean="0"/>
              <a:t>Eliminate excessive stimulation</a:t>
            </a:r>
          </a:p>
          <a:p>
            <a:pPr lvl="2"/>
            <a:r>
              <a:rPr lang="en-US" sz="1500" dirty="0" smtClean="0"/>
              <a:t>Vigorous exercise – reduce </a:t>
            </a:r>
            <a:r>
              <a:rPr lang="en-US" sz="1500" dirty="0" err="1" smtClean="0"/>
              <a:t>stimming</a:t>
            </a:r>
            <a:endParaRPr lang="en-US" sz="1500" dirty="0" smtClean="0"/>
          </a:p>
          <a:p>
            <a:pPr lvl="2"/>
            <a:r>
              <a:rPr lang="en-US" sz="1500" dirty="0" smtClean="0"/>
              <a:t>Duplicate teaching strategies of teacher</a:t>
            </a:r>
          </a:p>
          <a:p>
            <a:pPr lvl="4"/>
            <a:r>
              <a:rPr lang="en-US" sz="1400" dirty="0" smtClean="0"/>
              <a:t>Applied Behavior Analysis</a:t>
            </a:r>
          </a:p>
          <a:p>
            <a:pPr lvl="4"/>
            <a:r>
              <a:rPr lang="en-US" sz="1400" dirty="0" smtClean="0"/>
              <a:t>Verbal Behavior Approach</a:t>
            </a:r>
          </a:p>
          <a:p>
            <a:pPr lvl="4"/>
            <a:r>
              <a:rPr lang="en-US" sz="1400" dirty="0" smtClean="0"/>
              <a:t>Token System</a:t>
            </a:r>
          </a:p>
          <a:p>
            <a:pPr lvl="4"/>
            <a:r>
              <a:rPr lang="en-US" sz="1400" dirty="0" err="1" smtClean="0"/>
              <a:t>Reinforcers</a:t>
            </a:r>
            <a:r>
              <a:rPr lang="en-US" sz="1400" dirty="0" smtClean="0"/>
              <a:t> – touch, food, candy</a:t>
            </a:r>
          </a:p>
          <a:p>
            <a:pPr lvl="4">
              <a:buNone/>
            </a:pPr>
            <a:endParaRPr lang="en-US" sz="800" dirty="0" smtClean="0"/>
          </a:p>
          <a:p>
            <a:r>
              <a:rPr lang="en-US" dirty="0" smtClean="0"/>
              <a:t>Wheelchairs</a:t>
            </a:r>
          </a:p>
          <a:p>
            <a:pPr lvl="2"/>
            <a:r>
              <a:rPr lang="en-US" sz="1500" dirty="0" smtClean="0"/>
              <a:t>Ask the student!</a:t>
            </a:r>
          </a:p>
          <a:p>
            <a:pPr lvl="2"/>
            <a:r>
              <a:rPr lang="en-US" sz="1500" dirty="0" smtClean="0"/>
              <a:t>Get them out of their chairs</a:t>
            </a:r>
          </a:p>
          <a:p>
            <a:pPr lvl="2"/>
            <a:r>
              <a:rPr lang="en-US" sz="1500" dirty="0" smtClean="0"/>
              <a:t>Safety first</a:t>
            </a:r>
          </a:p>
          <a:p>
            <a:pPr lvl="2"/>
            <a:r>
              <a:rPr lang="en-US" sz="1500" dirty="0" smtClean="0"/>
              <a:t>Stationary, slower moving balls</a:t>
            </a:r>
          </a:p>
          <a:p>
            <a:pPr lvl="2"/>
            <a:r>
              <a:rPr lang="en-US" sz="1500" dirty="0" smtClean="0"/>
              <a:t>Vary distances</a:t>
            </a:r>
          </a:p>
          <a:p>
            <a:pPr lvl="2"/>
            <a:r>
              <a:rPr lang="en-US" sz="1500" dirty="0" smtClean="0"/>
              <a:t>Use longer, lighter equipment</a:t>
            </a:r>
          </a:p>
          <a:p>
            <a:pPr lvl="2"/>
            <a:r>
              <a:rPr lang="en-US" sz="1500" dirty="0" smtClean="0"/>
              <a:t>Lower goals</a:t>
            </a:r>
          </a:p>
          <a:p>
            <a:pPr lvl="2"/>
            <a:r>
              <a:rPr lang="en-US" sz="1500" dirty="0" smtClean="0"/>
              <a:t>Use slower </a:t>
            </a:r>
            <a:r>
              <a:rPr lang="en-US" sz="1500" dirty="0" err="1" smtClean="0"/>
              <a:t>locomotor</a:t>
            </a:r>
            <a:r>
              <a:rPr lang="en-US" sz="1500" dirty="0" smtClean="0"/>
              <a:t> patterns</a:t>
            </a:r>
          </a:p>
          <a:p>
            <a:pPr lvl="4"/>
            <a:r>
              <a:rPr lang="en-US" sz="1300" dirty="0" smtClean="0"/>
              <a:t>Bear crawl, crab walk, hopping, etc.</a:t>
            </a:r>
          </a:p>
        </p:txBody>
      </p:sp>
      <p:pic>
        <p:nvPicPr>
          <p:cNvPr id="7" name="Picture 6" descr="Jac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066800"/>
            <a:ext cx="2921000" cy="21907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 descr="Erica - JH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657600"/>
            <a:ext cx="2209800" cy="28956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Adaptations by Disability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Adapted Physical Education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Also known as Specially Designed Physical Education</a:t>
            </a:r>
          </a:p>
          <a:p>
            <a:r>
              <a:rPr lang="en-US" sz="2800" dirty="0" smtClean="0"/>
              <a:t>Special education</a:t>
            </a:r>
          </a:p>
          <a:p>
            <a:r>
              <a:rPr lang="en-US" sz="2800" b="1" dirty="0" smtClean="0"/>
              <a:t>Not</a:t>
            </a:r>
            <a:r>
              <a:rPr lang="en-US" sz="2800" dirty="0" smtClean="0"/>
              <a:t> a related service </a:t>
            </a:r>
          </a:p>
          <a:p>
            <a:pPr lvl="2"/>
            <a:r>
              <a:rPr lang="en-US" sz="2000" dirty="0" smtClean="0"/>
              <a:t>Related - PT, OT, Speech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 direct service</a:t>
            </a:r>
          </a:p>
          <a:p>
            <a:pPr lvl="2"/>
            <a:r>
              <a:rPr lang="en-US" sz="2000" dirty="0" smtClean="0"/>
              <a:t>Just like math, English, science, social studies, etc.</a:t>
            </a:r>
          </a:p>
          <a:p>
            <a:r>
              <a:rPr lang="en-US" sz="2800" dirty="0" smtClean="0"/>
              <a:t>Required by law for students that demonstrate a need for specially designed instruction.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143000"/>
            <a:ext cx="7467600" cy="5559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Visual Impairments</a:t>
            </a:r>
          </a:p>
          <a:p>
            <a:pPr lvl="2"/>
            <a:r>
              <a:rPr lang="en-US" sz="1400" dirty="0" smtClean="0"/>
              <a:t>Safety first</a:t>
            </a:r>
          </a:p>
          <a:p>
            <a:pPr lvl="4"/>
            <a:r>
              <a:rPr lang="en-US" sz="1200" dirty="0" smtClean="0"/>
              <a:t>Keep it clean</a:t>
            </a:r>
          </a:p>
          <a:p>
            <a:pPr lvl="4"/>
            <a:r>
              <a:rPr lang="en-US" sz="1200" dirty="0" smtClean="0"/>
              <a:t>Avoid overprotecting</a:t>
            </a:r>
          </a:p>
          <a:p>
            <a:pPr lvl="4"/>
            <a:r>
              <a:rPr lang="en-US" sz="1200" dirty="0" smtClean="0"/>
              <a:t>Notify of changes made to gym</a:t>
            </a:r>
            <a:endParaRPr lang="en-US" dirty="0" smtClean="0"/>
          </a:p>
          <a:p>
            <a:pPr lvl="2"/>
            <a:r>
              <a:rPr lang="en-US" sz="1400" dirty="0" smtClean="0"/>
              <a:t>Give physical assistance </a:t>
            </a:r>
            <a:r>
              <a:rPr lang="en-US" sz="1000" dirty="0" smtClean="0"/>
              <a:t>(only if necessary)</a:t>
            </a:r>
          </a:p>
          <a:p>
            <a:pPr lvl="2"/>
            <a:r>
              <a:rPr lang="en-US" sz="1400" dirty="0" smtClean="0"/>
              <a:t>Increase size of equipment</a:t>
            </a:r>
          </a:p>
          <a:p>
            <a:pPr lvl="2"/>
            <a:r>
              <a:rPr lang="en-US" sz="1400" dirty="0" smtClean="0"/>
              <a:t>Use brightly colored equipment</a:t>
            </a:r>
          </a:p>
          <a:p>
            <a:pPr lvl="2"/>
            <a:r>
              <a:rPr lang="en-US" sz="1400" dirty="0" smtClean="0"/>
              <a:t>Use beep balls, bell balls</a:t>
            </a:r>
          </a:p>
          <a:p>
            <a:pPr lvl="2"/>
            <a:r>
              <a:rPr lang="en-US" sz="1400" dirty="0" smtClean="0"/>
              <a:t>Give physical assistance</a:t>
            </a:r>
          </a:p>
          <a:p>
            <a:pPr lvl="2"/>
            <a:r>
              <a:rPr lang="en-US" sz="1400" dirty="0" smtClean="0"/>
              <a:t>Use guides</a:t>
            </a:r>
          </a:p>
          <a:p>
            <a:pPr lvl="4"/>
            <a:r>
              <a:rPr lang="en-US" sz="1200" dirty="0" smtClean="0"/>
              <a:t>Wall</a:t>
            </a:r>
          </a:p>
          <a:p>
            <a:pPr lvl="4"/>
            <a:r>
              <a:rPr lang="en-US" sz="1200" dirty="0" smtClean="0"/>
              <a:t>Guide wire </a:t>
            </a:r>
          </a:p>
          <a:p>
            <a:pPr lvl="4"/>
            <a:r>
              <a:rPr lang="en-US" sz="1200" dirty="0" smtClean="0"/>
              <a:t>Carpet runner</a:t>
            </a:r>
            <a:endParaRPr lang="en-US" sz="1400" dirty="0" smtClean="0"/>
          </a:p>
          <a:p>
            <a:r>
              <a:rPr lang="en-US" dirty="0" smtClean="0"/>
              <a:t>Hearing Impairments</a:t>
            </a:r>
          </a:p>
          <a:p>
            <a:pPr lvl="2"/>
            <a:r>
              <a:rPr lang="en-US" sz="1400" dirty="0" smtClean="0"/>
              <a:t>Determine start/stop signal</a:t>
            </a:r>
          </a:p>
          <a:p>
            <a:pPr lvl="2"/>
            <a:r>
              <a:rPr lang="en-US" sz="1400" dirty="0" smtClean="0"/>
              <a:t>Use visual demonstrations</a:t>
            </a:r>
          </a:p>
          <a:p>
            <a:pPr lvl="2"/>
            <a:r>
              <a:rPr lang="en-US" sz="1400" dirty="0" smtClean="0"/>
              <a:t>Stand still when giving directions</a:t>
            </a:r>
          </a:p>
          <a:p>
            <a:pPr lvl="2"/>
            <a:r>
              <a:rPr lang="en-US" sz="1400" dirty="0" smtClean="0"/>
              <a:t>Make sure student can see your lips</a:t>
            </a:r>
          </a:p>
          <a:p>
            <a:pPr lvl="2"/>
            <a:r>
              <a:rPr lang="en-US" sz="1400" dirty="0" smtClean="0"/>
              <a:t>Learn basic signs</a:t>
            </a:r>
          </a:p>
          <a:p>
            <a:pPr lvl="2"/>
            <a:r>
              <a:rPr lang="en-US" sz="1400" dirty="0" smtClean="0"/>
              <a:t>Be aware of any balance issues</a:t>
            </a:r>
          </a:p>
          <a:p>
            <a:pPr lvl="3"/>
            <a:endParaRPr lang="en-US" sz="1200" dirty="0" smtClean="0"/>
          </a:p>
          <a:p>
            <a:pPr lvl="5">
              <a:buNone/>
            </a:pPr>
            <a:endParaRPr lang="en-US" sz="1200" dirty="0" smtClean="0"/>
          </a:p>
          <a:p>
            <a:pPr lvl="5"/>
            <a:endParaRPr lang="en-US" sz="1200" dirty="0" smtClean="0"/>
          </a:p>
          <a:p>
            <a:pPr lvl="3">
              <a:buNone/>
            </a:pPr>
            <a:endParaRPr lang="en-US" sz="1400" dirty="0"/>
          </a:p>
        </p:txBody>
      </p:sp>
      <p:pic>
        <p:nvPicPr>
          <p:cNvPr id="4" name="Picture 3" descr="APE 2009-2010 015.jpg"/>
          <p:cNvPicPr>
            <a:picLocks noChangeAspect="1"/>
          </p:cNvPicPr>
          <p:nvPr/>
        </p:nvPicPr>
        <p:blipFill>
          <a:blip r:embed="rId2" cstate="print"/>
          <a:srcRect r="5085" b="565"/>
          <a:stretch>
            <a:fillRect/>
          </a:stretch>
        </p:blipFill>
        <p:spPr>
          <a:xfrm>
            <a:off x="5334000" y="1447800"/>
            <a:ext cx="2812472" cy="22098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 descr="Video 26 0 00 00-01.jpg"/>
          <p:cNvPicPr>
            <a:picLocks noChangeAspect="1"/>
          </p:cNvPicPr>
          <p:nvPr/>
        </p:nvPicPr>
        <p:blipFill>
          <a:blip r:embed="rId3" cstate="print"/>
          <a:srcRect l="38029" t="38333" r="6046"/>
          <a:stretch>
            <a:fillRect/>
          </a:stretch>
        </p:blipFill>
        <p:spPr>
          <a:xfrm>
            <a:off x="5715000" y="4114800"/>
            <a:ext cx="2590800" cy="236873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Adaptations by Disability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295400"/>
            <a:ext cx="7620000" cy="4419600"/>
          </a:xfrm>
        </p:spPr>
        <p:txBody>
          <a:bodyPr/>
          <a:lstStyle/>
          <a:p>
            <a:r>
              <a:rPr lang="en-US" dirty="0" smtClean="0"/>
              <a:t>Multiple Disabilities</a:t>
            </a:r>
          </a:p>
          <a:p>
            <a:pPr lvl="3"/>
            <a:r>
              <a:rPr lang="en-US" sz="1400" dirty="0" smtClean="0"/>
              <a:t>Be patient</a:t>
            </a:r>
          </a:p>
          <a:p>
            <a:pPr lvl="3"/>
            <a:r>
              <a:rPr lang="en-US" sz="1400" dirty="0" smtClean="0"/>
              <a:t>Be flexible</a:t>
            </a:r>
          </a:p>
          <a:p>
            <a:pPr lvl="3"/>
            <a:r>
              <a:rPr lang="en-US" sz="1400" dirty="0" smtClean="0"/>
              <a:t>Use brightly colored equipment</a:t>
            </a:r>
          </a:p>
          <a:p>
            <a:pPr lvl="3"/>
            <a:r>
              <a:rPr lang="en-US" sz="1400" dirty="0" smtClean="0"/>
              <a:t>Use visuals for boundaries </a:t>
            </a:r>
          </a:p>
          <a:p>
            <a:pPr lvl="4"/>
            <a:r>
              <a:rPr lang="en-US" sz="1200" dirty="0" smtClean="0"/>
              <a:t>Poly spots, cones, rope</a:t>
            </a:r>
          </a:p>
          <a:p>
            <a:pPr lvl="3"/>
            <a:r>
              <a:rPr lang="en-US" sz="1400" dirty="0" smtClean="0"/>
              <a:t>Break tasks into smaller steps</a:t>
            </a:r>
          </a:p>
          <a:p>
            <a:pPr lvl="3"/>
            <a:r>
              <a:rPr lang="en-US" sz="1400" dirty="0" smtClean="0"/>
              <a:t>Modify equipment</a:t>
            </a:r>
          </a:p>
          <a:p>
            <a:pPr lvl="3"/>
            <a:r>
              <a:rPr lang="en-US" sz="1400" dirty="0" smtClean="0"/>
              <a:t>Use physical and verbal prompting</a:t>
            </a:r>
          </a:p>
          <a:p>
            <a:pPr lvl="3"/>
            <a:r>
              <a:rPr lang="en-US" sz="1400" dirty="0" smtClean="0"/>
              <a:t>Provide immediate feedback</a:t>
            </a:r>
          </a:p>
          <a:p>
            <a:pPr lvl="3"/>
            <a:r>
              <a:rPr lang="en-US" sz="1400" dirty="0" smtClean="0"/>
              <a:t>Self paced activities</a:t>
            </a:r>
          </a:p>
          <a:p>
            <a:pPr lvl="4"/>
            <a:r>
              <a:rPr lang="en-US" sz="1200" dirty="0" smtClean="0"/>
              <a:t>Stations</a:t>
            </a:r>
          </a:p>
          <a:p>
            <a:pPr lvl="4"/>
            <a:r>
              <a:rPr lang="en-US" sz="1200" dirty="0" smtClean="0"/>
              <a:t>Task cards</a:t>
            </a:r>
            <a:endParaRPr lang="en-US" sz="1400" dirty="0" smtClean="0"/>
          </a:p>
          <a:p>
            <a:pPr lvl="3"/>
            <a:r>
              <a:rPr lang="en-US" sz="1400" dirty="0" smtClean="0"/>
              <a:t>Give lots of positive reinforcement and praise</a:t>
            </a:r>
          </a:p>
          <a:p>
            <a:pPr lvl="4"/>
            <a:r>
              <a:rPr lang="en-US" sz="1200" dirty="0" smtClean="0"/>
              <a:t>Verbal and physical</a:t>
            </a:r>
          </a:p>
          <a:p>
            <a:pPr lvl="4"/>
            <a:endParaRPr lang="en-US" sz="1200" dirty="0" smtClean="0"/>
          </a:p>
          <a:p>
            <a:pPr lvl="3">
              <a:buNone/>
            </a:pPr>
            <a:endParaRPr lang="en-US" sz="1400" dirty="0" smtClean="0"/>
          </a:p>
          <a:p>
            <a:pPr lvl="3">
              <a:buNone/>
            </a:pPr>
            <a:endParaRPr lang="en-US" sz="1400" dirty="0" smtClean="0"/>
          </a:p>
          <a:p>
            <a:pPr lvl="3">
              <a:buNone/>
            </a:pPr>
            <a:endParaRPr lang="en-US" sz="1400" dirty="0" smtClean="0"/>
          </a:p>
          <a:p>
            <a:pPr lvl="4">
              <a:buNone/>
            </a:pPr>
            <a:endParaRPr lang="en-US" sz="1200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5" name="Picture 4" descr="DSC_0043.N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676400"/>
            <a:ext cx="2946477" cy="29718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Adaptations by Disability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3598932"/>
              </p:ext>
            </p:extLst>
          </p:nvPr>
        </p:nvGraphicFramePr>
        <p:xfrm>
          <a:off x="1295400" y="1066800"/>
          <a:ext cx="7467600" cy="2362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33800"/>
                <a:gridCol w="3733800"/>
              </a:tblGrid>
              <a:tr h="4615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Limited Strength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Limited Speed</a:t>
                      </a:r>
                      <a:endParaRPr lang="en-US" sz="1600" dirty="0"/>
                    </a:p>
                  </a:txBody>
                  <a:tcPr anchor="ctr"/>
                </a:tc>
              </a:tr>
              <a:tr h="1900641">
                <a:tc>
                  <a:txBody>
                    <a:bodyPr/>
                    <a:lstStyle/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Shorten distance to move or propel object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Use lighter equipment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Use shorter and lighter striking implements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Allow students to sit or lie down while playing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Allow students to monitor their own fatigue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Use deflated balls or suspended balls</a:t>
                      </a:r>
                    </a:p>
                    <a:p>
                      <a:pPr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Change movement requirements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Shorten distance or change distances for different students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Change </a:t>
                      </a:r>
                      <a:r>
                        <a:rPr kumimoji="0" lang="en-US" sz="1400" kern="1200" dirty="0" err="1" smtClean="0"/>
                        <a:t>locomotor</a:t>
                      </a:r>
                      <a:r>
                        <a:rPr kumimoji="0" lang="en-US" sz="1400" kern="1200" dirty="0" smtClean="0"/>
                        <a:t> pattern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Equalize competition among teams</a:t>
                      </a:r>
                    </a:p>
                    <a:p>
                      <a:pPr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Make safe areas in tag games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189054"/>
              </p:ext>
            </p:extLst>
          </p:nvPr>
        </p:nvGraphicFramePr>
        <p:xfrm>
          <a:off x="1295400" y="3429000"/>
          <a:ext cx="7467600" cy="3276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33800"/>
                <a:gridCol w="3733800"/>
              </a:tblGrid>
              <a:tr h="5876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Limited Coordination and Accuracy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Limited Balance</a:t>
                      </a:r>
                      <a:endParaRPr lang="en-US" sz="1600" dirty="0"/>
                    </a:p>
                  </a:txBody>
                  <a:tcPr anchor="ctr"/>
                </a:tc>
              </a:tr>
              <a:tr h="2688988">
                <a:tc>
                  <a:txBody>
                    <a:bodyPr/>
                    <a:lstStyle/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Use stationary objects for kicking/striking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Decrease distance for throwing, kicking, and striking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Make targets and goals larger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Use scarves, balloons, bubbles to enhance visual tracking skills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Increase surface of striking implements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Use larger balls for kicking and striking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Use softer, slower balls for striking and catching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Use lighter, less stable pins in bowling-type games.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Provide chair, bar or buddy for support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Teach balance techniques (widen base, use arms)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Increase width of surfaces to be walked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Use carpeted areas rather than slick surfaces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Teach student how to fall</a:t>
                      </a:r>
                    </a:p>
                    <a:p>
                      <a:pPr lvl="0"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Place student near wall for support</a:t>
                      </a:r>
                    </a:p>
                    <a:p>
                      <a:pPr>
                        <a:spcBef>
                          <a:spcPts val="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en-US" sz="1400" kern="1200" dirty="0" smtClean="0"/>
                        <a:t>Lower center of gravity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Modifications by Limitation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5923519"/>
              </p:ext>
            </p:extLst>
          </p:nvPr>
        </p:nvGraphicFramePr>
        <p:xfrm>
          <a:off x="1371600" y="914400"/>
          <a:ext cx="7467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95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Badminton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Basketball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Bowling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Floor Hockey</a:t>
                      </a:r>
                      <a:endParaRPr lang="en-US" dirty="0"/>
                    </a:p>
                  </a:txBody>
                  <a:tcPr/>
                </a:tc>
              </a:tr>
              <a:tr h="2347865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oversized racquets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larger birdies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a lower net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students to sit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eliminate the net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a balloon instead of a birdie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smaller, lighter ball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a different type of ball (e.g., playground ball)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a lower goal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a goal with a larger circumference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modify rules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smaller playing area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lighter ball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fewer number of pins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students to push ball while sitting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ramp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three tries instead of two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empty milk jugs as pins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create lanes with cones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oversized sticks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lighter sticks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larger ball or puck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increase size of the goal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smaller playing area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modify rules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do not use goalies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02067"/>
              </p:ext>
            </p:extLst>
          </p:nvPr>
        </p:nvGraphicFramePr>
        <p:xfrm>
          <a:off x="1371600" y="3581400"/>
          <a:ext cx="7467600" cy="3037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Kickball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Volleyball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a lighter, larger ball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students to use a hockey stick to contact ball (wheelchairs)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decrease distance to base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one base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student to kick ball when stationary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lighter, larger ball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students to use a hockey stick instead of kicking the ball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smaller playing area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students to play with a buddy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student to walk to ball or roll wheelchair to ball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larger goal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a lighter, larger ball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a lighter bat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shorter distance around bases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one base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more than three strikes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batting tee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more time to get to bases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a beach ball or balloon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students to sit on the floor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lower net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use no net at all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smaller playing court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ball to bounce once before hitting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unlimited number of hits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300" kern="1200" dirty="0" smtClean="0"/>
                        <a:t>allow more than one try when serving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Modifications by </a:t>
            </a:r>
            <a:r>
              <a:rPr lang="en-US" dirty="0" smtClean="0"/>
              <a:t>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295400"/>
            <a:ext cx="7467600" cy="5407152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Main Focus – to assist teacher(s) in implementing a student’s IEP.</a:t>
            </a:r>
            <a:endParaRPr lang="en-US" sz="1200" dirty="0" smtClean="0"/>
          </a:p>
          <a:p>
            <a:pPr lvl="2"/>
            <a:r>
              <a:rPr lang="en-US" dirty="0" smtClean="0"/>
              <a:t>Can provide valuable information regarding student’s:</a:t>
            </a:r>
          </a:p>
          <a:p>
            <a:pPr marL="1623060" lvl="4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900" dirty="0" smtClean="0"/>
              <a:t>Behaviors at certain times during the day</a:t>
            </a:r>
          </a:p>
          <a:p>
            <a:pPr marL="1623060" lvl="4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900" dirty="0" smtClean="0"/>
              <a:t>Communication skills</a:t>
            </a:r>
          </a:p>
          <a:p>
            <a:pPr marL="1623060" lvl="4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900" dirty="0" smtClean="0"/>
              <a:t>Likes and dislikes</a:t>
            </a:r>
          </a:p>
          <a:p>
            <a:pPr marL="1623060" lvl="4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900" dirty="0" smtClean="0"/>
              <a:t>Medical issues</a:t>
            </a:r>
          </a:p>
          <a:p>
            <a:pPr marL="1623060" lvl="4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900" dirty="0" smtClean="0"/>
              <a:t>Other ideas for adaptations/modifications</a:t>
            </a:r>
            <a:endParaRPr lang="en-US" dirty="0" smtClean="0"/>
          </a:p>
          <a:p>
            <a:pPr lvl="2"/>
            <a:r>
              <a:rPr lang="en-US" dirty="0" smtClean="0"/>
              <a:t>Tips for Working With </a:t>
            </a:r>
            <a:r>
              <a:rPr lang="en-US" dirty="0" err="1" smtClean="0"/>
              <a:t>Paraeducators</a:t>
            </a:r>
            <a:endParaRPr lang="en-US" dirty="0" smtClean="0"/>
          </a:p>
          <a:p>
            <a:pPr marL="1623060" lvl="4" indent="-342900">
              <a:buClrTx/>
              <a:buFont typeface="+mj-lt"/>
              <a:buAutoNum type="arabicPeriod"/>
            </a:pPr>
            <a:r>
              <a:rPr lang="en-US" sz="1900" dirty="0" smtClean="0"/>
              <a:t>Be aware of expectations set in place by classroom teacher.</a:t>
            </a:r>
          </a:p>
          <a:p>
            <a:pPr marL="1623060" lvl="4" indent="-342900">
              <a:buClrTx/>
              <a:buFont typeface="+mj-lt"/>
              <a:buAutoNum type="arabicPeriod"/>
            </a:pPr>
            <a:r>
              <a:rPr lang="en-US" sz="1900" dirty="0" smtClean="0"/>
              <a:t>Start off on a good note! Make them like you. </a:t>
            </a:r>
            <a:r>
              <a:rPr lang="en-US" sz="1900" dirty="0" smtClean="0">
                <a:sym typeface="Wingdings" pitchFamily="2" charset="2"/>
              </a:rPr>
              <a:t></a:t>
            </a:r>
          </a:p>
          <a:p>
            <a:pPr marL="1623060" lvl="4" indent="-342900">
              <a:buClrTx/>
              <a:buFont typeface="+mj-lt"/>
              <a:buAutoNum type="arabicPeriod"/>
            </a:pPr>
            <a:r>
              <a:rPr lang="en-US" sz="1900" dirty="0" smtClean="0">
                <a:sym typeface="Wingdings" pitchFamily="2" charset="2"/>
              </a:rPr>
              <a:t>Empower them.</a:t>
            </a:r>
            <a:endParaRPr lang="en-US" sz="1900" dirty="0" smtClean="0"/>
          </a:p>
          <a:p>
            <a:pPr marL="1623060" lvl="4" indent="-342900">
              <a:buClrTx/>
              <a:buFont typeface="+mj-lt"/>
              <a:buAutoNum type="arabicPeriod"/>
            </a:pPr>
            <a:r>
              <a:rPr lang="en-US" sz="1900" dirty="0" smtClean="0"/>
              <a:t>If </a:t>
            </a:r>
            <a:r>
              <a:rPr lang="en-US" sz="1900" dirty="0" err="1" smtClean="0"/>
              <a:t>para</a:t>
            </a:r>
            <a:r>
              <a:rPr lang="en-US" sz="1900" dirty="0" smtClean="0"/>
              <a:t> is not doing what is asked of them, always go to the classroom teacher.</a:t>
            </a:r>
          </a:p>
          <a:p>
            <a:pPr marL="1623060" lvl="4" indent="-342900">
              <a:buClrTx/>
              <a:buFont typeface="+mj-lt"/>
              <a:buAutoNum type="arabicPeriod"/>
            </a:pPr>
            <a:r>
              <a:rPr lang="en-US" sz="1900" dirty="0" smtClean="0"/>
              <a:t>If possible, give them specific instructions.</a:t>
            </a:r>
          </a:p>
          <a:p>
            <a:pPr marL="1623060" lvl="4" indent="-342900">
              <a:buClrTx/>
              <a:buFont typeface="+mj-lt"/>
              <a:buAutoNum type="arabicPeriod"/>
            </a:pPr>
            <a:r>
              <a:rPr lang="en-US" sz="1900" dirty="0" smtClean="0"/>
              <a:t>Keep a log.</a:t>
            </a:r>
          </a:p>
          <a:p>
            <a:pPr marL="1623060" lvl="4" indent="-342900">
              <a:buClrTx/>
              <a:buFont typeface="+mj-lt"/>
              <a:buAutoNum type="arabicPeriod"/>
            </a:pPr>
            <a:r>
              <a:rPr lang="en-US" sz="1900" dirty="0" smtClean="0"/>
              <a:t>Issues with </a:t>
            </a:r>
            <a:r>
              <a:rPr lang="en-US" sz="1900" dirty="0" err="1" smtClean="0"/>
              <a:t>paraeducators</a:t>
            </a:r>
            <a:r>
              <a:rPr lang="en-US" sz="1900" dirty="0" smtClean="0"/>
              <a:t> are county/school/classroom based.</a:t>
            </a:r>
          </a:p>
          <a:p>
            <a:pPr marL="1623060" lvl="4" indent="-342900">
              <a:buClrTx/>
              <a:buFont typeface="+mj-lt"/>
              <a:buAutoNum type="arabicPeriod"/>
            </a:pPr>
            <a:r>
              <a:rPr lang="en-US" sz="1900" dirty="0" smtClean="0"/>
              <a:t>Make it fun for them!</a:t>
            </a:r>
          </a:p>
          <a:p>
            <a:pPr marL="1623060" lvl="4" indent="-342900">
              <a:buClrTx/>
              <a:buFont typeface="+mj-lt"/>
              <a:buAutoNum type="arabicPeriod"/>
            </a:pPr>
            <a:endParaRPr lang="en-US" dirty="0" smtClean="0"/>
          </a:p>
          <a:p>
            <a:pPr marL="1623060" lvl="4" indent="-342900">
              <a:buClrTx/>
              <a:buFont typeface="+mj-lt"/>
              <a:buAutoNum type="arabicPeriod"/>
            </a:pPr>
            <a:endParaRPr lang="en-US" dirty="0" smtClean="0"/>
          </a:p>
          <a:p>
            <a:pPr marL="1623060" lvl="4" indent="-342900">
              <a:buClrTx/>
              <a:buFont typeface="+mj-lt"/>
              <a:buAutoNum type="arabicPeriod"/>
            </a:pPr>
            <a:endParaRPr lang="en-US" dirty="0" smtClean="0"/>
          </a:p>
          <a:p>
            <a:pPr marL="1623060" lvl="4" indent="-342900">
              <a:buFont typeface="+mj-lt"/>
              <a:buAutoNum type="arabicPeriod"/>
            </a:pPr>
            <a:endParaRPr lang="en-US" dirty="0" smtClean="0"/>
          </a:p>
          <a:p>
            <a:pPr marL="1623060" lvl="4" indent="-342900">
              <a:buFont typeface="+mj-lt"/>
              <a:buAutoNum type="arabicPeriod"/>
            </a:pPr>
            <a:endParaRPr lang="en-US" dirty="0" smtClean="0"/>
          </a:p>
          <a:p>
            <a:pPr marL="1623060" lvl="4" indent="-342900">
              <a:buFont typeface="+mj-lt"/>
              <a:buAutoNum type="arabicPeriod"/>
            </a:pPr>
            <a:endParaRPr lang="en-US" dirty="0" smtClean="0"/>
          </a:p>
          <a:p>
            <a:pPr marL="1623060" lvl="4" indent="-342900">
              <a:buClrTx/>
              <a:buFont typeface="+mj-lt"/>
              <a:buAutoNum type="arabicPeriod"/>
            </a:pPr>
            <a:endParaRPr lang="en-US" dirty="0" smtClean="0"/>
          </a:p>
          <a:p>
            <a:pPr marL="1623060" lvl="4" indent="-34290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Paraeducators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+mn-lt"/>
              </a:rPr>
              <a:t>Also known as: Teacher Assistants, Paraprofessionals, Instructional Assistants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00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838200"/>
            <a:ext cx="33528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Be Enthusiastic!</a:t>
            </a:r>
          </a:p>
          <a:p>
            <a:r>
              <a:rPr lang="en-US" sz="1700" dirty="0" smtClean="0"/>
              <a:t>Educate Yourself</a:t>
            </a:r>
          </a:p>
          <a:p>
            <a:pPr lvl="2"/>
            <a:r>
              <a:rPr lang="en-US" sz="1400" dirty="0" smtClean="0"/>
              <a:t>Workshops</a:t>
            </a:r>
          </a:p>
          <a:p>
            <a:pPr lvl="2"/>
            <a:r>
              <a:rPr lang="en-US" sz="1400" dirty="0" smtClean="0"/>
              <a:t>Professional literature</a:t>
            </a:r>
          </a:p>
          <a:p>
            <a:pPr lvl="2"/>
            <a:r>
              <a:rPr lang="en-US" sz="1400" dirty="0" smtClean="0"/>
              <a:t>Webinars</a:t>
            </a:r>
          </a:p>
          <a:p>
            <a:pPr lvl="2"/>
            <a:r>
              <a:rPr lang="en-US" sz="1400" dirty="0" smtClean="0"/>
              <a:t>Professional organizations</a:t>
            </a:r>
          </a:p>
          <a:p>
            <a:r>
              <a:rPr lang="en-US" sz="1700" dirty="0" smtClean="0"/>
              <a:t>Observe in the Classroom</a:t>
            </a:r>
          </a:p>
          <a:p>
            <a:pPr lvl="2"/>
            <a:r>
              <a:rPr lang="en-US" sz="1400" dirty="0" smtClean="0"/>
              <a:t>Teaching strategies</a:t>
            </a:r>
          </a:p>
          <a:p>
            <a:pPr lvl="2"/>
            <a:r>
              <a:rPr lang="en-US" sz="1400" dirty="0" smtClean="0"/>
              <a:t>Behavior techniques</a:t>
            </a:r>
          </a:p>
          <a:p>
            <a:pPr lvl="2"/>
            <a:r>
              <a:rPr lang="en-US" sz="1400" dirty="0" err="1" smtClean="0"/>
              <a:t>Reinforcers</a:t>
            </a:r>
            <a:endParaRPr lang="en-US" sz="1400" dirty="0" smtClean="0"/>
          </a:p>
          <a:p>
            <a:r>
              <a:rPr lang="en-US" sz="1700" dirty="0" smtClean="0"/>
              <a:t>Build Relationships</a:t>
            </a:r>
          </a:p>
          <a:p>
            <a:pPr lvl="2"/>
            <a:r>
              <a:rPr lang="en-US" sz="1400" dirty="0" smtClean="0"/>
              <a:t>Students</a:t>
            </a:r>
          </a:p>
          <a:p>
            <a:pPr lvl="2"/>
            <a:r>
              <a:rPr lang="en-US" sz="1400" dirty="0" err="1" smtClean="0"/>
              <a:t>Paraeducators</a:t>
            </a:r>
            <a:endParaRPr lang="en-US" sz="1400" dirty="0" smtClean="0"/>
          </a:p>
          <a:p>
            <a:pPr lvl="2"/>
            <a:r>
              <a:rPr lang="en-US" sz="1400" dirty="0" smtClean="0"/>
              <a:t>Teachers</a:t>
            </a:r>
          </a:p>
          <a:p>
            <a:r>
              <a:rPr lang="en-US" sz="1700" dirty="0" smtClean="0"/>
              <a:t>Plan Ahead</a:t>
            </a:r>
          </a:p>
          <a:p>
            <a:pPr lvl="2"/>
            <a:r>
              <a:rPr lang="en-US" sz="1400" dirty="0" smtClean="0"/>
              <a:t>All parties will benefit</a:t>
            </a:r>
          </a:p>
          <a:p>
            <a:r>
              <a:rPr lang="en-US" sz="1700" dirty="0" smtClean="0"/>
              <a:t>Embrace Change</a:t>
            </a:r>
          </a:p>
          <a:p>
            <a:pPr lvl="2"/>
            <a:r>
              <a:rPr lang="en-US" sz="1400" dirty="0" smtClean="0"/>
              <a:t>Adapt curriculum</a:t>
            </a:r>
          </a:p>
          <a:p>
            <a:pPr lvl="2"/>
            <a:r>
              <a:rPr lang="en-US" sz="1400" dirty="0" smtClean="0"/>
              <a:t>Paradigm shift</a:t>
            </a:r>
          </a:p>
          <a:p>
            <a:r>
              <a:rPr lang="en-US" sz="1700" dirty="0" smtClean="0"/>
              <a:t>Appreciate Mini-Victories</a:t>
            </a:r>
          </a:p>
          <a:p>
            <a:pPr lvl="2"/>
            <a:r>
              <a:rPr lang="en-US" sz="1400" dirty="0" smtClean="0"/>
              <a:t>Lining up correctly</a:t>
            </a:r>
          </a:p>
          <a:p>
            <a:pPr lvl="2"/>
            <a:r>
              <a:rPr lang="en-US" sz="1400" dirty="0" smtClean="0"/>
              <a:t>Eye contact</a:t>
            </a:r>
          </a:p>
          <a:p>
            <a:pPr lvl="2"/>
            <a:r>
              <a:rPr lang="en-US" sz="1400" dirty="0" smtClean="0"/>
              <a:t>Waiting their turn</a:t>
            </a:r>
          </a:p>
          <a:p>
            <a:pPr lvl="2"/>
            <a:r>
              <a:rPr lang="en-US" sz="1400" dirty="0" smtClean="0"/>
              <a:t>Smiles</a:t>
            </a:r>
          </a:p>
          <a:p>
            <a:r>
              <a:rPr lang="en-US" sz="1700" dirty="0" smtClean="0"/>
              <a:t>Ask Questions</a:t>
            </a:r>
          </a:p>
          <a:p>
            <a:r>
              <a:rPr lang="en-US" sz="1700" dirty="0" smtClean="0"/>
              <a:t>Focus on what they CAN do!</a:t>
            </a:r>
          </a:p>
          <a:p>
            <a:pPr lvl="2">
              <a:buNone/>
            </a:pPr>
            <a:endParaRPr lang="en-US" sz="1200" dirty="0" smtClean="0"/>
          </a:p>
          <a:p>
            <a:pPr lvl="2"/>
            <a:endParaRPr lang="en-US" sz="1200" dirty="0" smtClean="0"/>
          </a:p>
          <a:p>
            <a:pPr lvl="2">
              <a:buNone/>
            </a:pPr>
            <a:endParaRPr lang="en-US" sz="1200" dirty="0" smtClean="0"/>
          </a:p>
          <a:p>
            <a:pPr lvl="2">
              <a:buNone/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762000"/>
            <a:ext cx="3733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</a:t>
            </a:r>
            <a:r>
              <a:rPr lang="en-US" sz="2200" dirty="0" smtClean="0"/>
              <a:t>dapt the game to the student, NOT the student to the game.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3110"/>
            <a:ext cx="3979025" cy="3703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5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Contact us directly through email and/or phone!  Contact information can be found here…</a:t>
            </a:r>
          </a:p>
          <a:p>
            <a:pPr algn="ctr">
              <a:buNone/>
            </a:pPr>
            <a:endParaRPr lang="en-US" sz="600" dirty="0" smtClean="0"/>
          </a:p>
          <a:p>
            <a:pPr algn="ctr">
              <a:buNone/>
            </a:pPr>
            <a:endParaRPr lang="en-US" sz="600" dirty="0" smtClean="0"/>
          </a:p>
          <a:p>
            <a:pPr algn="ctr">
              <a:buNone/>
            </a:pP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buNone/>
            </a:pPr>
            <a:endParaRPr lang="en-US" sz="40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buNone/>
            </a:pP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buNone/>
            </a:pPr>
            <a:endParaRPr lang="en-US" sz="40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www.NC-APE.com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4929633" cy="2100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</a:t>
            </a:r>
            <a:r>
              <a:rPr lang="en-US" u="sng" dirty="0" smtClean="0"/>
              <a:t>ed</a:t>
            </a:r>
            <a:r>
              <a:rPr lang="en-US" dirty="0" smtClean="0"/>
              <a:t> vs. Adapt</a:t>
            </a:r>
            <a:r>
              <a:rPr lang="en-US" u="sng" dirty="0" smtClean="0"/>
              <a:t>ive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14488" cy="4648200"/>
          </a:xfrm>
        </p:spPr>
        <p:txBody>
          <a:bodyPr>
            <a:normAutofit lnSpcReduction="10000"/>
          </a:bodyPr>
          <a:lstStyle/>
          <a:p>
            <a:r>
              <a:rPr lang="en-US" sz="3000" i="1" dirty="0" smtClean="0"/>
              <a:t>Adapted</a:t>
            </a:r>
            <a:r>
              <a:rPr lang="en-US" sz="3000" dirty="0" smtClean="0"/>
              <a:t> - </a:t>
            </a:r>
            <a:r>
              <a:rPr lang="en-US" sz="3000" dirty="0"/>
              <a:t>verb denoting the process of modifying (e.g. they </a:t>
            </a:r>
            <a:r>
              <a:rPr lang="en-US" sz="3000" i="1" dirty="0"/>
              <a:t>adapted</a:t>
            </a:r>
            <a:r>
              <a:rPr lang="en-US" sz="3000" dirty="0"/>
              <a:t> the activity, equipment, or facilities) or </a:t>
            </a:r>
            <a:r>
              <a:rPr lang="en-US" sz="3000" dirty="0" smtClean="0"/>
              <a:t>an adjective</a:t>
            </a:r>
            <a:r>
              <a:rPr lang="en-US" sz="3000" dirty="0"/>
              <a:t> referring to a program or service delivery outcome (e.g. </a:t>
            </a:r>
            <a:r>
              <a:rPr lang="en-US" sz="3000" i="1" dirty="0"/>
              <a:t>adapted </a:t>
            </a:r>
            <a:r>
              <a:rPr lang="en-US" sz="3000" dirty="0"/>
              <a:t>games were used; the program was </a:t>
            </a:r>
            <a:r>
              <a:rPr lang="en-US" sz="3000" i="1" dirty="0"/>
              <a:t>adapted</a:t>
            </a:r>
            <a:r>
              <a:rPr lang="en-US" sz="3000" dirty="0"/>
              <a:t>.  </a:t>
            </a:r>
            <a:endParaRPr lang="en-US" sz="3000" dirty="0" smtClean="0"/>
          </a:p>
          <a:p>
            <a:r>
              <a:rPr lang="en-US" sz="3000" i="1" dirty="0" smtClean="0"/>
              <a:t>Adaptive</a:t>
            </a:r>
            <a:r>
              <a:rPr lang="en-US" sz="3000" dirty="0" smtClean="0"/>
              <a:t> - adjective </a:t>
            </a:r>
            <a:r>
              <a:rPr lang="en-US" sz="3000" dirty="0"/>
              <a:t>that describes behaviors, skills, or functions.........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ducation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and service delivery are adapted,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behaviors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are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adaptive.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2438399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It’s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4038600" cy="5562600"/>
          </a:xfrm>
        </p:spPr>
        <p:txBody>
          <a:bodyPr>
            <a:normAutofit lnSpcReduction="10000"/>
          </a:bodyPr>
          <a:lstStyle/>
          <a:p>
            <a:pPr marL="182880" indent="283464"/>
            <a:r>
              <a:rPr lang="en-US" sz="1600" b="1" dirty="0">
                <a:solidFill>
                  <a:srgbClr val="0D0D0D"/>
                </a:solidFill>
              </a:rPr>
              <a:t>The Individuals with Disabilities Education Act (IDEA), Public Law 108-466 (2004)</a:t>
            </a:r>
            <a:r>
              <a:rPr lang="en-US" sz="1600" dirty="0">
                <a:solidFill>
                  <a:srgbClr val="0D0D0D"/>
                </a:solidFill>
              </a:rPr>
              <a:t>, states that </a:t>
            </a:r>
            <a:r>
              <a:rPr lang="en-US" sz="1600" dirty="0">
                <a:solidFill>
                  <a:srgbClr val="FF0000"/>
                </a:solidFill>
              </a:rPr>
              <a:t>physical education</a:t>
            </a:r>
            <a:r>
              <a:rPr lang="en-US" sz="1600" dirty="0">
                <a:solidFill>
                  <a:srgbClr val="0D0D0D"/>
                </a:solidFill>
              </a:rPr>
              <a:t> is a required service for children and youth between the ages of 3-21 who qualify for special education services because of a specific disability or developmental delay. </a:t>
            </a:r>
          </a:p>
          <a:p>
            <a:pPr marL="182880" indent="283464"/>
            <a:r>
              <a:rPr lang="en-US" sz="1600" b="1" dirty="0">
                <a:solidFill>
                  <a:srgbClr val="0D0D0D"/>
                </a:solidFill>
              </a:rPr>
              <a:t>F</a:t>
            </a:r>
            <a:r>
              <a:rPr lang="en-US" sz="1600" b="1" dirty="0" smtClean="0">
                <a:solidFill>
                  <a:srgbClr val="0D0D0D"/>
                </a:solidFill>
              </a:rPr>
              <a:t>ederal Law </a:t>
            </a:r>
            <a:r>
              <a:rPr lang="en-US" sz="1600" b="1" dirty="0">
                <a:solidFill>
                  <a:srgbClr val="0D0D0D"/>
                </a:solidFill>
              </a:rPr>
              <a:t>(PL 94-142, PL 101-476, PL 105-17, PL 108-446) </a:t>
            </a:r>
            <a:r>
              <a:rPr lang="en-US" sz="1600" dirty="0">
                <a:solidFill>
                  <a:srgbClr val="0D0D0D"/>
                </a:solidFill>
              </a:rPr>
              <a:t>mandates the following in regards to </a:t>
            </a:r>
            <a:r>
              <a:rPr lang="en-US" sz="1600" dirty="0">
                <a:solidFill>
                  <a:srgbClr val="FF0000"/>
                </a:solidFill>
              </a:rPr>
              <a:t>physical education </a:t>
            </a:r>
            <a:r>
              <a:rPr lang="en-US" sz="1600" dirty="0">
                <a:solidFill>
                  <a:srgbClr val="0D0D0D"/>
                </a:solidFill>
              </a:rPr>
              <a:t>and students with disabilities: </a:t>
            </a:r>
            <a:br>
              <a:rPr lang="en-US" sz="1600" dirty="0">
                <a:solidFill>
                  <a:srgbClr val="0D0D0D"/>
                </a:solidFill>
              </a:rPr>
            </a:br>
            <a:r>
              <a:rPr lang="en-US" sz="1600" b="1" dirty="0" smtClean="0">
                <a:solidFill>
                  <a:srgbClr val="0D0D0D"/>
                </a:solidFill>
              </a:rPr>
              <a:t>General</a:t>
            </a:r>
            <a:r>
              <a:rPr lang="en-US" sz="1600" b="1" dirty="0">
                <a:solidFill>
                  <a:srgbClr val="0D0D0D"/>
                </a:solidFill>
              </a:rPr>
              <a:t>.</a:t>
            </a:r>
            <a:r>
              <a:rPr lang="en-US" sz="1600" dirty="0">
                <a:solidFill>
                  <a:srgbClr val="0D0D0D"/>
                </a:solidFill>
              </a:rPr>
              <a:t> </a:t>
            </a:r>
            <a:br>
              <a:rPr lang="en-US" sz="1600" dirty="0">
                <a:solidFill>
                  <a:srgbClr val="0D0D0D"/>
                </a:solidFill>
              </a:rPr>
            </a:br>
            <a:r>
              <a:rPr lang="en-US" sz="1600" dirty="0">
                <a:solidFill>
                  <a:srgbClr val="0D0D0D"/>
                </a:solidFill>
              </a:rPr>
              <a:t> </a:t>
            </a:r>
            <a:r>
              <a:rPr lang="en-US" sz="1600" dirty="0" smtClean="0">
                <a:solidFill>
                  <a:srgbClr val="0D0D0D"/>
                </a:solidFill>
              </a:rPr>
              <a:t> </a:t>
            </a:r>
            <a:r>
              <a:rPr lang="en-US" sz="1600" b="1" dirty="0" smtClean="0">
                <a:solidFill>
                  <a:srgbClr val="0D0D0D"/>
                </a:solidFill>
              </a:rPr>
              <a:t>(</a:t>
            </a:r>
            <a:r>
              <a:rPr lang="en-US" sz="1600" b="1" dirty="0">
                <a:solidFill>
                  <a:srgbClr val="0D0D0D"/>
                </a:solidFill>
              </a:rPr>
              <a:t>1) </a:t>
            </a:r>
            <a:r>
              <a:rPr lang="en-US" sz="1600" dirty="0">
                <a:solidFill>
                  <a:srgbClr val="0D0D0D"/>
                </a:solidFill>
              </a:rPr>
              <a:t>As used in this part, the term special education means </a:t>
            </a:r>
            <a:r>
              <a:rPr lang="en-US" sz="1600" dirty="0" smtClean="0">
                <a:solidFill>
                  <a:srgbClr val="0D0D0D"/>
                </a:solidFill>
              </a:rPr>
              <a:t>specially </a:t>
            </a:r>
            <a:r>
              <a:rPr lang="en-US" sz="1600" dirty="0">
                <a:solidFill>
                  <a:srgbClr val="0D0D0D"/>
                </a:solidFill>
              </a:rPr>
              <a:t>designed instruction, at no cost to the parents, to </a:t>
            </a:r>
            <a:r>
              <a:rPr lang="en-US" sz="1600" dirty="0" smtClean="0">
                <a:solidFill>
                  <a:srgbClr val="0D0D0D"/>
                </a:solidFill>
              </a:rPr>
              <a:t>meet </a:t>
            </a:r>
            <a:r>
              <a:rPr lang="en-US" sz="1600" dirty="0">
                <a:solidFill>
                  <a:srgbClr val="0D0D0D"/>
                </a:solidFill>
              </a:rPr>
              <a:t>the unique needs of a child with a disability, </a:t>
            </a:r>
            <a:r>
              <a:rPr lang="en-US" sz="1600" dirty="0" smtClean="0">
                <a:solidFill>
                  <a:srgbClr val="0D0D0D"/>
                </a:solidFill>
              </a:rPr>
              <a:t>including</a:t>
            </a:r>
            <a:r>
              <a:rPr lang="en-US" sz="1600" dirty="0">
                <a:solidFill>
                  <a:srgbClr val="0D0D0D"/>
                </a:solidFill>
              </a:rPr>
              <a:t>- </a:t>
            </a:r>
            <a:br>
              <a:rPr lang="en-US" sz="1600" dirty="0">
                <a:solidFill>
                  <a:srgbClr val="0D0D0D"/>
                </a:solidFill>
              </a:rPr>
            </a:br>
            <a:r>
              <a:rPr lang="en-US" sz="1600" dirty="0" smtClean="0">
                <a:solidFill>
                  <a:srgbClr val="0D0D0D"/>
                </a:solidFill>
              </a:rPr>
              <a:t>     (</a:t>
            </a:r>
            <a:r>
              <a:rPr lang="en-US" sz="1600" dirty="0" err="1">
                <a:solidFill>
                  <a:srgbClr val="0D0D0D"/>
                </a:solidFill>
              </a:rPr>
              <a:t>i</a:t>
            </a:r>
            <a:r>
              <a:rPr lang="en-US" sz="1600" dirty="0">
                <a:solidFill>
                  <a:srgbClr val="0D0D0D"/>
                </a:solidFill>
              </a:rPr>
              <a:t>) Instruction conducted in the classroom, in </a:t>
            </a:r>
            <a:r>
              <a:rPr lang="en-US" sz="1600" dirty="0" smtClean="0">
                <a:solidFill>
                  <a:srgbClr val="0D0D0D"/>
                </a:solidFill>
              </a:rPr>
              <a:t>the home</a:t>
            </a:r>
            <a:r>
              <a:rPr lang="en-US" sz="1600" dirty="0">
                <a:solidFill>
                  <a:srgbClr val="0D0D0D"/>
                </a:solidFill>
              </a:rPr>
              <a:t>, in hospitals and institutions, and in </a:t>
            </a:r>
            <a:r>
              <a:rPr lang="en-US" sz="1600" dirty="0" smtClean="0">
                <a:solidFill>
                  <a:srgbClr val="0D0D0D"/>
                </a:solidFill>
              </a:rPr>
              <a:t>other settings</a:t>
            </a:r>
            <a:r>
              <a:rPr lang="en-US" sz="1600" dirty="0">
                <a:solidFill>
                  <a:srgbClr val="0D0D0D"/>
                </a:solidFill>
              </a:rPr>
              <a:t>; and </a:t>
            </a:r>
            <a:br>
              <a:rPr lang="en-US" sz="1600" dirty="0">
                <a:solidFill>
                  <a:srgbClr val="0D0D0D"/>
                </a:solidFill>
              </a:rPr>
            </a:br>
            <a:r>
              <a:rPr lang="en-US" sz="1600" dirty="0" smtClean="0">
                <a:solidFill>
                  <a:srgbClr val="0D0D0D"/>
                </a:solidFill>
              </a:rPr>
              <a:t>     (</a:t>
            </a:r>
            <a:r>
              <a:rPr lang="en-US" sz="1600" dirty="0">
                <a:solidFill>
                  <a:srgbClr val="0D0D0D"/>
                </a:solidFill>
              </a:rPr>
              <a:t>ii) Instruction in </a:t>
            </a:r>
            <a:r>
              <a:rPr lang="en-US" sz="1600" dirty="0">
                <a:solidFill>
                  <a:srgbClr val="FF0000"/>
                </a:solidFill>
              </a:rPr>
              <a:t>physical education</a:t>
            </a:r>
            <a:r>
              <a:rPr lang="en-US" sz="1600" dirty="0" smtClean="0">
                <a:solidFill>
                  <a:srgbClr val="0D0D0D"/>
                </a:solidFill>
              </a:rPr>
              <a:t>.</a:t>
            </a:r>
          </a:p>
          <a:p>
            <a:pPr marL="182880" indent="0">
              <a:buNone/>
            </a:pPr>
            <a:r>
              <a:rPr lang="en-US" sz="1600" dirty="0" smtClean="0">
                <a:solidFill>
                  <a:srgbClr val="0D0D0D"/>
                </a:solidFill>
              </a:rPr>
              <a:t>  </a:t>
            </a:r>
            <a:r>
              <a:rPr lang="en-US" sz="1600" b="1" dirty="0" smtClean="0">
                <a:solidFill>
                  <a:srgbClr val="0D0D0D"/>
                </a:solidFill>
              </a:rPr>
              <a:t>(</a:t>
            </a:r>
            <a:r>
              <a:rPr lang="en-US" sz="1600" b="1" dirty="0">
                <a:solidFill>
                  <a:srgbClr val="0D0D0D"/>
                </a:solidFill>
              </a:rPr>
              <a:t>2) </a:t>
            </a:r>
            <a:r>
              <a:rPr lang="en-US" sz="1600" dirty="0">
                <a:solidFill>
                  <a:srgbClr val="0D0D0D"/>
                </a:solidFill>
              </a:rPr>
              <a:t>The term includes each of the following, if it meets the requirements of paragraph (a)(1) of this section: </a:t>
            </a:r>
            <a:endParaRPr lang="en-US" sz="1600" b="1" dirty="0">
              <a:solidFill>
                <a:srgbClr val="0D0D0D"/>
              </a:solidFill>
            </a:endParaRPr>
          </a:p>
          <a:p>
            <a:pPr marL="18288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066800"/>
            <a:ext cx="4038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/>
            <a:r>
              <a:rPr lang="en-US" sz="1500" dirty="0" smtClean="0">
                <a:solidFill>
                  <a:srgbClr val="FF0000"/>
                </a:solidFill>
              </a:rPr>
              <a:t>Physical </a:t>
            </a:r>
            <a:r>
              <a:rPr lang="en-US" sz="1500" dirty="0">
                <a:solidFill>
                  <a:srgbClr val="FF0000"/>
                </a:solidFill>
              </a:rPr>
              <a:t>education</a:t>
            </a:r>
            <a:r>
              <a:rPr lang="en-US" sz="1500" dirty="0">
                <a:solidFill>
                  <a:srgbClr val="0D0D0D"/>
                </a:solidFill>
              </a:rPr>
              <a:t>- </a:t>
            </a:r>
            <a:br>
              <a:rPr lang="en-US" sz="1500" dirty="0">
                <a:solidFill>
                  <a:srgbClr val="0D0D0D"/>
                </a:solidFill>
              </a:rPr>
            </a:br>
            <a:r>
              <a:rPr lang="en-US" sz="1500" dirty="0" smtClean="0">
                <a:solidFill>
                  <a:srgbClr val="0D0D0D"/>
                </a:solidFill>
              </a:rPr>
              <a:t>     (</a:t>
            </a:r>
            <a:r>
              <a:rPr lang="en-US" sz="1500" dirty="0" err="1">
                <a:solidFill>
                  <a:srgbClr val="0D0D0D"/>
                </a:solidFill>
              </a:rPr>
              <a:t>i</a:t>
            </a:r>
            <a:r>
              <a:rPr lang="en-US" sz="1500" dirty="0">
                <a:solidFill>
                  <a:srgbClr val="0D0D0D"/>
                </a:solidFill>
              </a:rPr>
              <a:t>) Means the development of-</a:t>
            </a:r>
          </a:p>
          <a:p>
            <a:pPr marL="182880">
              <a:buNone/>
            </a:pPr>
            <a:r>
              <a:rPr lang="en-US" sz="1500" dirty="0" smtClean="0">
                <a:solidFill>
                  <a:srgbClr val="0D0D0D"/>
                </a:solidFill>
              </a:rPr>
              <a:t>	(</a:t>
            </a:r>
            <a:r>
              <a:rPr lang="en-US" sz="1500" dirty="0">
                <a:solidFill>
                  <a:srgbClr val="0D0D0D"/>
                </a:solidFill>
              </a:rPr>
              <a:t>A) Physical and motor fitness; </a:t>
            </a:r>
          </a:p>
          <a:p>
            <a:pPr marL="182880">
              <a:buNone/>
            </a:pPr>
            <a:r>
              <a:rPr lang="en-US" sz="1500" dirty="0" smtClean="0">
                <a:solidFill>
                  <a:srgbClr val="0D0D0D"/>
                </a:solidFill>
              </a:rPr>
              <a:t>	(</a:t>
            </a:r>
            <a:r>
              <a:rPr lang="en-US" sz="1500" dirty="0">
                <a:solidFill>
                  <a:srgbClr val="0D0D0D"/>
                </a:solidFill>
              </a:rPr>
              <a:t>B</a:t>
            </a:r>
            <a:r>
              <a:rPr lang="en-US" sz="1500" dirty="0" smtClean="0">
                <a:solidFill>
                  <a:srgbClr val="0D0D0D"/>
                </a:solidFill>
              </a:rPr>
              <a:t>) Fundamental </a:t>
            </a:r>
            <a:r>
              <a:rPr lang="en-US" sz="1500" dirty="0">
                <a:solidFill>
                  <a:srgbClr val="0D0D0D"/>
                </a:solidFill>
              </a:rPr>
              <a:t>motor skills and patterns; and </a:t>
            </a:r>
          </a:p>
          <a:p>
            <a:pPr marL="182880">
              <a:buNone/>
            </a:pPr>
            <a:r>
              <a:rPr lang="en-US" sz="1500" dirty="0">
                <a:solidFill>
                  <a:srgbClr val="0D0D0D"/>
                </a:solidFill>
              </a:rPr>
              <a:t>	</a:t>
            </a:r>
            <a:r>
              <a:rPr lang="en-US" sz="1500" dirty="0" smtClean="0">
                <a:solidFill>
                  <a:srgbClr val="0D0D0D"/>
                </a:solidFill>
              </a:rPr>
              <a:t>(</a:t>
            </a:r>
            <a:r>
              <a:rPr lang="en-US" sz="1500" dirty="0">
                <a:solidFill>
                  <a:srgbClr val="0D0D0D"/>
                </a:solidFill>
              </a:rPr>
              <a:t>C) Skills in aquatics, dance, and individual and group games and sports </a:t>
            </a:r>
            <a:r>
              <a:rPr lang="en-US" sz="1500" dirty="0" smtClean="0">
                <a:solidFill>
                  <a:srgbClr val="0D0D0D"/>
                </a:solidFill>
              </a:rPr>
              <a:t>(</a:t>
            </a:r>
            <a:r>
              <a:rPr lang="en-US" sz="1500" dirty="0">
                <a:solidFill>
                  <a:srgbClr val="0D0D0D"/>
                </a:solidFill>
              </a:rPr>
              <a:t>including intramural and lifetime sports); and </a:t>
            </a:r>
            <a:br>
              <a:rPr lang="en-US" sz="1500" dirty="0">
                <a:solidFill>
                  <a:srgbClr val="0D0D0D"/>
                </a:solidFill>
              </a:rPr>
            </a:br>
            <a:r>
              <a:rPr lang="en-US" sz="1500" dirty="0" smtClean="0">
                <a:solidFill>
                  <a:srgbClr val="0D0D0D"/>
                </a:solidFill>
              </a:rPr>
              <a:t>     (</a:t>
            </a:r>
            <a:r>
              <a:rPr lang="en-US" sz="1500" dirty="0">
                <a:solidFill>
                  <a:srgbClr val="0D0D0D"/>
                </a:solidFill>
              </a:rPr>
              <a:t>ii) Includes </a:t>
            </a:r>
            <a:r>
              <a:rPr lang="en-US" sz="1500" dirty="0">
                <a:solidFill>
                  <a:srgbClr val="FF0000"/>
                </a:solidFill>
              </a:rPr>
              <a:t>special physical education</a:t>
            </a:r>
            <a:r>
              <a:rPr lang="en-US" sz="1500" dirty="0">
                <a:solidFill>
                  <a:srgbClr val="0D0D0D"/>
                </a:solidFill>
              </a:rPr>
              <a:t>, </a:t>
            </a:r>
            <a:r>
              <a:rPr lang="en-US" sz="1500" dirty="0">
                <a:solidFill>
                  <a:srgbClr val="FF0000"/>
                </a:solidFill>
              </a:rPr>
              <a:t>adapted physical </a:t>
            </a:r>
            <a:r>
              <a:rPr lang="en-US" sz="1500" dirty="0" smtClean="0">
                <a:solidFill>
                  <a:srgbClr val="FF0000"/>
                </a:solidFill>
              </a:rPr>
              <a:t>education</a:t>
            </a:r>
            <a:r>
              <a:rPr lang="en-US" sz="1500" dirty="0">
                <a:solidFill>
                  <a:srgbClr val="0D0D0D"/>
                </a:solidFill>
              </a:rPr>
              <a:t>, movement education, and motor development. </a:t>
            </a:r>
            <a:endParaRPr lang="en-US" sz="1500" dirty="0" smtClean="0">
              <a:solidFill>
                <a:srgbClr val="0D0D0D"/>
              </a:solidFill>
            </a:endParaRPr>
          </a:p>
          <a:p>
            <a:pPr marL="182880">
              <a:buNone/>
            </a:pPr>
            <a:endParaRPr lang="en-US" sz="800" dirty="0">
              <a:solidFill>
                <a:srgbClr val="0D0D0D"/>
              </a:solidFill>
            </a:endParaRPr>
          </a:p>
          <a:p>
            <a:pPr marL="182880"/>
            <a:r>
              <a:rPr lang="en-US" sz="1500" dirty="0" smtClean="0">
                <a:solidFill>
                  <a:srgbClr val="0D0D0D"/>
                </a:solidFill>
              </a:rPr>
              <a:t> </a:t>
            </a:r>
            <a:r>
              <a:rPr lang="en-US" sz="1500" b="1" dirty="0" smtClean="0">
                <a:solidFill>
                  <a:srgbClr val="0D0D0D"/>
                </a:solidFill>
              </a:rPr>
              <a:t> (</a:t>
            </a:r>
            <a:r>
              <a:rPr lang="en-US" sz="1500" b="1" dirty="0">
                <a:solidFill>
                  <a:srgbClr val="0D0D0D"/>
                </a:solidFill>
              </a:rPr>
              <a:t>3) Specially-designed </a:t>
            </a:r>
            <a:r>
              <a:rPr lang="en-US" sz="1500" b="1" dirty="0" smtClean="0">
                <a:solidFill>
                  <a:srgbClr val="0D0D0D"/>
                </a:solidFill>
              </a:rPr>
              <a:t>instruction </a:t>
            </a:r>
            <a:r>
              <a:rPr lang="en-US" sz="1500" dirty="0" smtClean="0">
                <a:solidFill>
                  <a:srgbClr val="0D0D0D"/>
                </a:solidFill>
              </a:rPr>
              <a:t>means </a:t>
            </a:r>
            <a:r>
              <a:rPr lang="en-US" sz="1500" dirty="0">
                <a:solidFill>
                  <a:srgbClr val="0D0D0D"/>
                </a:solidFill>
              </a:rPr>
              <a:t>adapting, as appropriate to the needs of an eligible child under this part, the content, methodology, or delivery of instruction-</a:t>
            </a:r>
            <a:br>
              <a:rPr lang="en-US" sz="1500" dirty="0">
                <a:solidFill>
                  <a:srgbClr val="0D0D0D"/>
                </a:solidFill>
              </a:rPr>
            </a:br>
            <a:r>
              <a:rPr lang="en-US" sz="1500" dirty="0" smtClean="0">
                <a:solidFill>
                  <a:srgbClr val="0D0D0D"/>
                </a:solidFill>
              </a:rPr>
              <a:t>     (</a:t>
            </a:r>
            <a:r>
              <a:rPr lang="en-US" sz="1500" dirty="0" err="1">
                <a:solidFill>
                  <a:srgbClr val="0D0D0D"/>
                </a:solidFill>
              </a:rPr>
              <a:t>i</a:t>
            </a:r>
            <a:r>
              <a:rPr lang="en-US" sz="1500" dirty="0">
                <a:solidFill>
                  <a:srgbClr val="0D0D0D"/>
                </a:solidFill>
              </a:rPr>
              <a:t>) To </a:t>
            </a:r>
            <a:r>
              <a:rPr lang="en-US" sz="1500" u="sng" dirty="0">
                <a:solidFill>
                  <a:srgbClr val="0D0D0D"/>
                </a:solidFill>
              </a:rPr>
              <a:t>address the unique needs </a:t>
            </a:r>
            <a:r>
              <a:rPr lang="en-US" sz="1500" dirty="0">
                <a:solidFill>
                  <a:srgbClr val="0D0D0D"/>
                </a:solidFill>
              </a:rPr>
              <a:t>of the child that result from the </a:t>
            </a:r>
            <a:r>
              <a:rPr lang="en-US" sz="1500" dirty="0" smtClean="0">
                <a:solidFill>
                  <a:srgbClr val="0D0D0D"/>
                </a:solidFill>
              </a:rPr>
              <a:t>child's </a:t>
            </a:r>
            <a:r>
              <a:rPr lang="en-US" sz="1500" dirty="0">
                <a:solidFill>
                  <a:srgbClr val="0D0D0D"/>
                </a:solidFill>
              </a:rPr>
              <a:t>disability; and </a:t>
            </a:r>
            <a:br>
              <a:rPr lang="en-US" sz="1500" dirty="0">
                <a:solidFill>
                  <a:srgbClr val="0D0D0D"/>
                </a:solidFill>
              </a:rPr>
            </a:br>
            <a:r>
              <a:rPr lang="en-US" sz="1500" dirty="0" smtClean="0">
                <a:solidFill>
                  <a:srgbClr val="0D0D0D"/>
                </a:solidFill>
              </a:rPr>
              <a:t>     (</a:t>
            </a:r>
            <a:r>
              <a:rPr lang="en-US" sz="1500" dirty="0">
                <a:solidFill>
                  <a:srgbClr val="0D0D0D"/>
                </a:solidFill>
              </a:rPr>
              <a:t>ii) To </a:t>
            </a:r>
            <a:r>
              <a:rPr lang="en-US" sz="1500" u="sng" dirty="0">
                <a:solidFill>
                  <a:srgbClr val="0D0D0D"/>
                </a:solidFill>
              </a:rPr>
              <a:t>ensure access of the child to the general curriculum</a:t>
            </a:r>
            <a:r>
              <a:rPr lang="en-US" sz="1500" dirty="0">
                <a:solidFill>
                  <a:srgbClr val="0D0D0D"/>
                </a:solidFill>
              </a:rPr>
              <a:t>, so that he or </a:t>
            </a:r>
            <a:r>
              <a:rPr lang="en-US" sz="1500" dirty="0" smtClean="0">
                <a:solidFill>
                  <a:srgbClr val="0D0D0D"/>
                </a:solidFill>
              </a:rPr>
              <a:t>she </a:t>
            </a:r>
            <a:r>
              <a:rPr lang="en-US" sz="1500" dirty="0">
                <a:solidFill>
                  <a:srgbClr val="0D0D0D"/>
                </a:solidFill>
              </a:rPr>
              <a:t>can meet the educational standards within the jurisdiction of the </a:t>
            </a:r>
            <a:r>
              <a:rPr lang="en-US" sz="1500" dirty="0" smtClean="0">
                <a:solidFill>
                  <a:srgbClr val="0D0D0D"/>
                </a:solidFill>
              </a:rPr>
              <a:t>public </a:t>
            </a:r>
            <a:r>
              <a:rPr lang="en-US" sz="1500" dirty="0">
                <a:solidFill>
                  <a:srgbClr val="0D0D0D"/>
                </a:solidFill>
              </a:rPr>
              <a:t>agency that apply to all children. </a:t>
            </a:r>
          </a:p>
        </p:txBody>
      </p:sp>
    </p:spTree>
    <p:extLst>
      <p:ext uri="{BB962C8B-B14F-4D97-AF65-F5344CB8AC3E}">
        <p14:creationId xmlns:p14="http://schemas.microsoft.com/office/powerpoint/2010/main" val="4973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Physical education services, specially designed if necessary, must be made available to every child with a disability receiving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free appropriate public education (FAPE).</a:t>
            </a:r>
          </a:p>
          <a:p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Adapted PE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direct special education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required by 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law,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not a local option or decision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/>
          <a:lstStyle/>
          <a:p>
            <a:r>
              <a:rPr lang="en-US" dirty="0" smtClean="0"/>
              <a:t>Who Can Provide 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498080" cy="5410200"/>
          </a:xfrm>
        </p:spPr>
        <p:txBody>
          <a:bodyPr>
            <a:normAutofit/>
          </a:bodyPr>
          <a:lstStyle/>
          <a:p>
            <a:r>
              <a:rPr lang="en-US" sz="3000" dirty="0"/>
              <a:t>All teachers licensed in </a:t>
            </a:r>
            <a:r>
              <a:rPr lang="en-US" sz="3000" dirty="0" smtClean="0"/>
              <a:t>PE.</a:t>
            </a:r>
          </a:p>
          <a:p>
            <a:pPr lvl="2"/>
            <a:r>
              <a:rPr lang="en-US" dirty="0" smtClean="0"/>
              <a:t>How prepared are you?</a:t>
            </a:r>
          </a:p>
          <a:p>
            <a:pPr lvl="3"/>
            <a:r>
              <a:rPr lang="en-US" dirty="0" smtClean="0"/>
              <a:t>One class in undergrad,</a:t>
            </a:r>
          </a:p>
          <a:p>
            <a:pPr lvl="3"/>
            <a:r>
              <a:rPr lang="en-US" dirty="0" smtClean="0"/>
              <a:t>Partner/Buddy to one student,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ontrolled environment,</a:t>
            </a:r>
          </a:p>
          <a:p>
            <a:pPr lvl="3"/>
            <a:r>
              <a:rPr lang="en-US" dirty="0" smtClean="0"/>
              <a:t>Appropriate equipment,</a:t>
            </a:r>
          </a:p>
          <a:p>
            <a:pPr lvl="3"/>
            <a:r>
              <a:rPr lang="en-US" dirty="0" smtClean="0"/>
              <a:t>25 </a:t>
            </a:r>
            <a:r>
              <a:rPr lang="en-US" dirty="0"/>
              <a:t>years </a:t>
            </a:r>
            <a:r>
              <a:rPr lang="en-US" dirty="0" smtClean="0"/>
              <a:t>ago,</a:t>
            </a:r>
          </a:p>
          <a:p>
            <a:pPr lvl="3"/>
            <a:r>
              <a:rPr lang="en-US" dirty="0" smtClean="0"/>
              <a:t>Before your knees went bad,</a:t>
            </a:r>
          </a:p>
          <a:p>
            <a:pPr lvl="3"/>
            <a:r>
              <a:rPr lang="en-US" dirty="0" smtClean="0"/>
              <a:t>In the snow, uphill, both ways</a:t>
            </a:r>
            <a:r>
              <a:rPr lang="en-US" dirty="0"/>
              <a:t>.</a:t>
            </a:r>
            <a:endParaRPr lang="en-US" sz="2000" dirty="0" smtClean="0"/>
          </a:p>
          <a:p>
            <a:r>
              <a:rPr lang="en-US" sz="3000" dirty="0" smtClean="0"/>
              <a:t>Best practice - employ </a:t>
            </a:r>
            <a:r>
              <a:rPr lang="en-US" sz="3000" dirty="0"/>
              <a:t>a physical educator with </a:t>
            </a:r>
            <a:r>
              <a:rPr lang="en-US" sz="3000" dirty="0" err="1" smtClean="0"/>
              <a:t>MAEd</a:t>
            </a:r>
            <a:r>
              <a:rPr lang="en-US" sz="3000" dirty="0" smtClean="0"/>
              <a:t> in APE and/or CAPE </a:t>
            </a:r>
            <a:r>
              <a:rPr lang="en-US" sz="3000" dirty="0"/>
              <a:t>certification to plan and implement your APE </a:t>
            </a:r>
            <a:r>
              <a:rPr lang="en-US" sz="3000" dirty="0" smtClean="0"/>
              <a:t>program.</a:t>
            </a:r>
          </a:p>
        </p:txBody>
      </p:sp>
      <p:pic>
        <p:nvPicPr>
          <p:cNvPr id="4" name="Picture 3" descr="excuse m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/>
          <a:stretch/>
        </p:blipFill>
        <p:spPr>
          <a:xfrm>
            <a:off x="5562600" y="1905000"/>
            <a:ext cx="3352800" cy="2590800"/>
          </a:xfrm>
          <a:prstGeom prst="rect">
            <a:avLst/>
          </a:prstGeom>
          <a:ln w="38100" cap="sq" cmpd="sng">
            <a:solidFill>
              <a:schemeClr val="tx1"/>
            </a:solidFill>
          </a:ln>
          <a:effectLst>
            <a:glow rad="101600">
              <a:schemeClr val="accent1">
                <a:lumMod val="7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053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3429000" cy="381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76200">
                    <a:schemeClr val="accent1">
                      <a:satMod val="220000"/>
                      <a:alpha val="75000"/>
                    </a:schemeClr>
                  </a:glow>
                </a:effectLst>
              </a:rPr>
              <a:t>Modified</a:t>
            </a:r>
          </a:p>
          <a:p>
            <a:pPr marL="82296" indent="0" algn="ctr">
              <a:buNone/>
            </a:pPr>
            <a:endParaRPr lang="en-US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GPE with accommodations or modifications (e.g. changing rules, equipment, time limits)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62600" y="1295400"/>
            <a:ext cx="3441192" cy="381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76200">
                    <a:schemeClr val="accent3">
                      <a:lumMod val="75000"/>
                      <a:alpha val="75000"/>
                    </a:schemeClr>
                  </a:glow>
                </a:effectLst>
              </a:rPr>
              <a:t>Adapted</a:t>
            </a:r>
          </a:p>
          <a:p>
            <a:pPr marL="82296" indent="0">
              <a:buNone/>
            </a:pPr>
            <a:endParaRPr lang="en-US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Instruction in PE designed on an individual basis to meet specific needs of a child with a disability.</a:t>
            </a:r>
          </a:p>
          <a:p>
            <a:pPr marL="82296" indent="0">
              <a:buNone/>
            </a:pPr>
            <a:endParaRPr lang="en-US" sz="2800" dirty="0" smtClean="0"/>
          </a:p>
          <a:p>
            <a:pPr marL="82296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algn="ctr">
              <a:buFont typeface="Wingdings 2"/>
              <a:buNone/>
            </a:pPr>
            <a:endParaRPr lang="en-US" sz="2000" dirty="0" smtClean="0"/>
          </a:p>
          <a:p>
            <a:pPr algn="ctr">
              <a:buFont typeface="Wingdings 2"/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 flipH="1">
            <a:off x="4724400" y="1600200"/>
            <a:ext cx="705129" cy="3200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76200">
                    <a:schemeClr val="tx1">
                      <a:alpha val="75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versus</a:t>
            </a:r>
            <a:endParaRPr lang="en-US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76200">
                  <a:schemeClr val="tx1">
                    <a:alpha val="75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838200"/>
          </a:xfrm>
        </p:spPr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p:sp>
        <p:nvSpPr>
          <p:cNvPr id="2" name="Left-Right Arrow 1"/>
          <p:cNvSpPr/>
          <p:nvPr/>
        </p:nvSpPr>
        <p:spPr>
          <a:xfrm>
            <a:off x="1295400" y="5943600"/>
            <a:ext cx="7467600" cy="685800"/>
          </a:xfrm>
          <a:prstGeom prst="leftRightArrow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400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65000"/>
                </a:schemeClr>
              </a:gs>
              <a:gs pos="74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5410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GREY Area – You’re the specialist!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867400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35000"/>
                  <a:satMod val="253000"/>
                  <a:alpha val="20000"/>
                </a:schemeClr>
              </a:gs>
              <a:gs pos="50000">
                <a:schemeClr val="accent1">
                  <a:tint val="42000"/>
                  <a:satMod val="255000"/>
                  <a:alpha val="20000"/>
                </a:schemeClr>
              </a:gs>
              <a:gs pos="97000">
                <a:schemeClr val="accent1">
                  <a:tint val="53000"/>
                  <a:satMod val="260000"/>
                  <a:alpha val="20000"/>
                </a:schemeClr>
              </a:gs>
              <a:gs pos="100000">
                <a:schemeClr val="accent1">
                  <a:tint val="56000"/>
                  <a:satMod val="275000"/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43600"/>
            <a:ext cx="658697" cy="71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Determining Eligibility for 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If a child with a disability cannot access the general PE curriculum and/or participate safely and successfully during PE, individualized instruction designed to meet the unique needs of the student, must be provided. </a:t>
            </a:r>
            <a:endParaRPr lang="en-US" sz="2800" dirty="0"/>
          </a:p>
          <a:p>
            <a:r>
              <a:rPr lang="en-US" sz="2800" dirty="0" smtClean="0">
                <a:cs typeface="Arial" charset="0"/>
              </a:rPr>
              <a:t>Whether </a:t>
            </a:r>
            <a:r>
              <a:rPr lang="en-US" sz="2800" dirty="0">
                <a:cs typeface="Arial" charset="0"/>
              </a:rPr>
              <a:t>a student receives APE is an IEP team decision, driven by </a:t>
            </a:r>
            <a:r>
              <a:rPr lang="en-US" sz="2800" dirty="0" smtClean="0">
                <a:cs typeface="Arial" charset="0"/>
              </a:rPr>
              <a:t>data.</a:t>
            </a:r>
          </a:p>
          <a:p>
            <a:r>
              <a:rPr lang="en-US" sz="2800" dirty="0" smtClean="0">
                <a:cs typeface="Arial" charset="0"/>
              </a:rPr>
              <a:t>The IEP </a:t>
            </a:r>
            <a:r>
              <a:rPr lang="en-US" sz="2800" dirty="0">
                <a:cs typeface="Arial" charset="0"/>
              </a:rPr>
              <a:t>team should include someone with firsthand knowledge about the student’s abilities and needs for participating in and learning the Healthful Living/PE Essential </a:t>
            </a:r>
            <a:r>
              <a:rPr lang="en-US" sz="2800" dirty="0" smtClean="0">
                <a:cs typeface="Arial" charset="0"/>
              </a:rPr>
              <a:t>Standard.</a:t>
            </a:r>
          </a:p>
          <a:p>
            <a:pPr lvl="2"/>
            <a:r>
              <a:rPr lang="en-US" sz="2600" dirty="0" smtClean="0">
                <a:cs typeface="Arial" charset="0"/>
              </a:rPr>
              <a:t>Guess who???</a:t>
            </a:r>
            <a:endParaRPr lang="en-US" sz="2600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5086547" cy="3810000"/>
          </a:xfrm>
          <a:ln w="38100" cmpd="sng"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Yep…that’s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2946</TotalTime>
  <Words>2113</Words>
  <Application>Microsoft Office PowerPoint</Application>
  <PresentationFormat>On-screen Show (4:3)</PresentationFormat>
  <Paragraphs>407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Adapted Physical  Education 101</vt:lpstr>
      <vt:lpstr>Adapted Physical Education is…</vt:lpstr>
      <vt:lpstr>Adapted vs. Adaptive</vt:lpstr>
      <vt:lpstr>It’s The Law</vt:lpstr>
      <vt:lpstr>Translation…</vt:lpstr>
      <vt:lpstr>Who Can Provide APE?</vt:lpstr>
      <vt:lpstr>What’s The Difference?</vt:lpstr>
      <vt:lpstr>Determining Eligibility for APE</vt:lpstr>
      <vt:lpstr>Yep…that’s you.</vt:lpstr>
      <vt:lpstr>Guiding Questions for Eligibility</vt:lpstr>
      <vt:lpstr>Determining Eligibility for APE</vt:lpstr>
      <vt:lpstr>Next Steps…</vt:lpstr>
      <vt:lpstr>LRE and the APE Continuum</vt:lpstr>
      <vt:lpstr>Continuum of Possibilities</vt:lpstr>
      <vt:lpstr>Evaluations</vt:lpstr>
      <vt:lpstr>No APE Specialist?</vt:lpstr>
      <vt:lpstr>Cheat Sheet</vt:lpstr>
      <vt:lpstr>Adaptations by Disability</vt:lpstr>
      <vt:lpstr>Adaptations by Disability</vt:lpstr>
      <vt:lpstr>Adaptations by Disability</vt:lpstr>
      <vt:lpstr>Adaptations by Disability</vt:lpstr>
      <vt:lpstr>Modifications by Limitation</vt:lpstr>
      <vt:lpstr>Modifications by Sport</vt:lpstr>
      <vt:lpstr>Paraeducators Also known as: Teacher Assistants, Paraprofessionals, Instructional Assistants</vt:lpstr>
      <vt:lpstr>Tips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Adapted Physical Education (APE)</dc:title>
  <dc:creator>Lara Brickhouse</dc:creator>
  <cp:lastModifiedBy>Lara C. Brickhouse</cp:lastModifiedBy>
  <cp:revision>71</cp:revision>
  <dcterms:created xsi:type="dcterms:W3CDTF">2013-01-16T19:16:35Z</dcterms:created>
  <dcterms:modified xsi:type="dcterms:W3CDTF">2016-07-26T23:44:47Z</dcterms:modified>
</cp:coreProperties>
</file>